
<file path=[Content_Types].xml><?xml version="1.0" encoding="utf-8"?>
<Types xmlns="http://schemas.openxmlformats.org/package/2006/content-types">
  <Default Extension="bin" ContentType="application/vnd.openxmlformats-officedocument.oleObject"/>
  <Default Extension="jpeg" ContentType="image/jpeg"/>
  <Default Extension="mp4" ContentType="video/mp4"/>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60" r:id="rId5"/>
    <p:sldId id="261" r:id="rId6"/>
    <p:sldId id="262" r:id="rId7"/>
    <p:sldId id="291" r:id="rId8"/>
    <p:sldId id="258" r:id="rId9"/>
    <p:sldId id="264" r:id="rId10"/>
    <p:sldId id="266" r:id="rId11"/>
    <p:sldId id="292" r:id="rId12"/>
    <p:sldId id="267" r:id="rId13"/>
    <p:sldId id="268" r:id="rId14"/>
    <p:sldId id="269" r:id="rId15"/>
    <p:sldId id="271" r:id="rId16"/>
    <p:sldId id="270" r:id="rId17"/>
    <p:sldId id="272" r:id="rId18"/>
    <p:sldId id="273" r:id="rId19"/>
    <p:sldId id="281" r:id="rId20"/>
    <p:sldId id="276" r:id="rId21"/>
    <p:sldId id="277" r:id="rId22"/>
    <p:sldId id="278" r:id="rId23"/>
    <p:sldId id="279" r:id="rId24"/>
    <p:sldId id="275" r:id="rId25"/>
    <p:sldId id="282" r:id="rId26"/>
    <p:sldId id="283" r:id="rId27"/>
    <p:sldId id="284" r:id="rId28"/>
    <p:sldId id="285" r:id="rId29"/>
    <p:sldId id="290" r:id="rId30"/>
    <p:sldId id="280" r:id="rId31"/>
    <p:sldId id="287" r:id="rId32"/>
    <p:sldId id="288" r:id="rId33"/>
    <p:sldId id="289" r:id="rId34"/>
    <p:sldId id="286"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0C35DB-49D4-4D08-9533-4BFF44B7075C}" v="27" dt="2022-03-17T14:00:48.9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122" d="100"/>
          <a:sy n="122" d="100"/>
        </p:scale>
        <p:origin x="1483"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Adkisson" userId="5306256a9e077944" providerId="LiveId" clId="{0A0C35DB-49D4-4D08-9533-4BFF44B7075C}"/>
    <pc:docChg chg="undo redo custSel addSld delSld modSld">
      <pc:chgData name="Jeff Adkisson" userId="5306256a9e077944" providerId="LiveId" clId="{0A0C35DB-49D4-4D08-9533-4BFF44B7075C}" dt="2022-03-17T14:00:56.674" v="1345" actId="47"/>
      <pc:docMkLst>
        <pc:docMk/>
      </pc:docMkLst>
      <pc:sldChg chg="modSp new mod">
        <pc:chgData name="Jeff Adkisson" userId="5306256a9e077944" providerId="LiveId" clId="{0A0C35DB-49D4-4D08-9533-4BFF44B7075C}" dt="2022-03-17T12:47:39.845" v="222" actId="27636"/>
        <pc:sldMkLst>
          <pc:docMk/>
          <pc:sldMk cId="776674722" sldId="286"/>
        </pc:sldMkLst>
        <pc:spChg chg="mod">
          <ac:chgData name="Jeff Adkisson" userId="5306256a9e077944" providerId="LiveId" clId="{0A0C35DB-49D4-4D08-9533-4BFF44B7075C}" dt="2022-03-17T12:03:22.329" v="17" actId="20577"/>
          <ac:spMkLst>
            <pc:docMk/>
            <pc:sldMk cId="776674722" sldId="286"/>
            <ac:spMk id="2" creationId="{A4FDA5BB-0389-4187-91D7-7E35CDE1A2C9}"/>
          </ac:spMkLst>
        </pc:spChg>
        <pc:spChg chg="mod">
          <ac:chgData name="Jeff Adkisson" userId="5306256a9e077944" providerId="LiveId" clId="{0A0C35DB-49D4-4D08-9533-4BFF44B7075C}" dt="2022-03-17T12:47:39.845" v="222" actId="27636"/>
          <ac:spMkLst>
            <pc:docMk/>
            <pc:sldMk cId="776674722" sldId="286"/>
            <ac:spMk id="3" creationId="{7F1F1EAF-2470-40E9-B871-FA713EFC65FD}"/>
          </ac:spMkLst>
        </pc:spChg>
      </pc:sldChg>
      <pc:sldChg chg="addSp delSp modSp new mod">
        <pc:chgData name="Jeff Adkisson" userId="5306256a9e077944" providerId="LiveId" clId="{0A0C35DB-49D4-4D08-9533-4BFF44B7075C}" dt="2022-03-17T12:59:01.157" v="969" actId="14100"/>
        <pc:sldMkLst>
          <pc:docMk/>
          <pc:sldMk cId="3289655489" sldId="287"/>
        </pc:sldMkLst>
        <pc:spChg chg="mod">
          <ac:chgData name="Jeff Adkisson" userId="5306256a9e077944" providerId="LiveId" clId="{0A0C35DB-49D4-4D08-9533-4BFF44B7075C}" dt="2022-03-17T12:58:54.590" v="967" actId="404"/>
          <ac:spMkLst>
            <pc:docMk/>
            <pc:sldMk cId="3289655489" sldId="287"/>
            <ac:spMk id="2" creationId="{01430CFC-A444-4E25-9E2E-D19F75D954FD}"/>
          </ac:spMkLst>
        </pc:spChg>
        <pc:spChg chg="mod">
          <ac:chgData name="Jeff Adkisson" userId="5306256a9e077944" providerId="LiveId" clId="{0A0C35DB-49D4-4D08-9533-4BFF44B7075C}" dt="2022-03-17T12:59:01.157" v="969" actId="14100"/>
          <ac:spMkLst>
            <pc:docMk/>
            <pc:sldMk cId="3289655489" sldId="287"/>
            <ac:spMk id="3" creationId="{E93599FD-B460-4FFD-BCEB-A9E039B45B9B}"/>
          </ac:spMkLst>
        </pc:spChg>
        <pc:spChg chg="add del">
          <ac:chgData name="Jeff Adkisson" userId="5306256a9e077944" providerId="LiveId" clId="{0A0C35DB-49D4-4D08-9533-4BFF44B7075C}" dt="2022-03-17T12:57:35.511" v="927"/>
          <ac:spMkLst>
            <pc:docMk/>
            <pc:sldMk cId="3289655489" sldId="287"/>
            <ac:spMk id="4" creationId="{DC26C382-BC07-45D8-8AD2-D3A90DCB5E54}"/>
          </ac:spMkLst>
        </pc:spChg>
      </pc:sldChg>
      <pc:sldChg chg="addSp delSp modSp add mod">
        <pc:chgData name="Jeff Adkisson" userId="5306256a9e077944" providerId="LiveId" clId="{0A0C35DB-49D4-4D08-9533-4BFF44B7075C}" dt="2022-03-17T12:59:12.262" v="973" actId="1076"/>
        <pc:sldMkLst>
          <pc:docMk/>
          <pc:sldMk cId="3628980703" sldId="288"/>
        </pc:sldMkLst>
        <pc:spChg chg="del">
          <ac:chgData name="Jeff Adkisson" userId="5306256a9e077944" providerId="LiveId" clId="{0A0C35DB-49D4-4D08-9533-4BFF44B7075C}" dt="2022-03-17T12:58:42.089" v="961" actId="478"/>
          <ac:spMkLst>
            <pc:docMk/>
            <pc:sldMk cId="3628980703" sldId="288"/>
            <ac:spMk id="2" creationId="{01430CFC-A444-4E25-9E2E-D19F75D954FD}"/>
          </ac:spMkLst>
        </pc:spChg>
        <pc:spChg chg="del">
          <ac:chgData name="Jeff Adkisson" userId="5306256a9e077944" providerId="LiveId" clId="{0A0C35DB-49D4-4D08-9533-4BFF44B7075C}" dt="2022-03-17T12:58:42.089" v="961" actId="478"/>
          <ac:spMkLst>
            <pc:docMk/>
            <pc:sldMk cId="3628980703" sldId="288"/>
            <ac:spMk id="3" creationId="{E93599FD-B460-4FFD-BCEB-A9E039B45B9B}"/>
          </ac:spMkLst>
        </pc:spChg>
        <pc:spChg chg="add del mod">
          <ac:chgData name="Jeff Adkisson" userId="5306256a9e077944" providerId="LiveId" clId="{0A0C35DB-49D4-4D08-9533-4BFF44B7075C}" dt="2022-03-17T12:58:44.389" v="962" actId="478"/>
          <ac:spMkLst>
            <pc:docMk/>
            <pc:sldMk cId="3628980703" sldId="288"/>
            <ac:spMk id="5" creationId="{8E5517A1-F48A-4E99-A9AC-C76B1B41F3B7}"/>
          </ac:spMkLst>
        </pc:spChg>
        <pc:spChg chg="add del mod">
          <ac:chgData name="Jeff Adkisson" userId="5306256a9e077944" providerId="LiveId" clId="{0A0C35DB-49D4-4D08-9533-4BFF44B7075C}" dt="2022-03-17T12:58:44.389" v="962" actId="478"/>
          <ac:spMkLst>
            <pc:docMk/>
            <pc:sldMk cId="3628980703" sldId="288"/>
            <ac:spMk id="7" creationId="{844F22F3-4102-419A-989A-68621B33614E}"/>
          </ac:spMkLst>
        </pc:spChg>
        <pc:spChg chg="add mod">
          <ac:chgData name="Jeff Adkisson" userId="5306256a9e077944" providerId="LiveId" clId="{0A0C35DB-49D4-4D08-9533-4BFF44B7075C}" dt="2022-03-17T12:59:04.443" v="970"/>
          <ac:spMkLst>
            <pc:docMk/>
            <pc:sldMk cId="3628980703" sldId="288"/>
            <ac:spMk id="9" creationId="{B6A7E8A2-0D4F-4EF6-A9E5-3CD7691E7BD4}"/>
          </ac:spMkLst>
        </pc:spChg>
        <pc:picChg chg="add mod">
          <ac:chgData name="Jeff Adkisson" userId="5306256a9e077944" providerId="LiveId" clId="{0A0C35DB-49D4-4D08-9533-4BFF44B7075C}" dt="2022-03-17T12:59:12.262" v="973" actId="1076"/>
          <ac:picMkLst>
            <pc:docMk/>
            <pc:sldMk cId="3628980703" sldId="288"/>
            <ac:picMk id="2050" creationId="{B0A1F748-ED97-494A-93E8-7C82B950C4C4}"/>
          </ac:picMkLst>
        </pc:picChg>
      </pc:sldChg>
      <pc:sldChg chg="addSp delSp modSp new mod">
        <pc:chgData name="Jeff Adkisson" userId="5306256a9e077944" providerId="LiveId" clId="{0A0C35DB-49D4-4D08-9533-4BFF44B7075C}" dt="2022-03-17T13:06:42.547" v="982" actId="1076"/>
        <pc:sldMkLst>
          <pc:docMk/>
          <pc:sldMk cId="1698238857" sldId="289"/>
        </pc:sldMkLst>
        <pc:spChg chg="del">
          <ac:chgData name="Jeff Adkisson" userId="5306256a9e077944" providerId="LiveId" clId="{0A0C35DB-49D4-4D08-9533-4BFF44B7075C}" dt="2022-03-17T13:06:30.215" v="975" actId="478"/>
          <ac:spMkLst>
            <pc:docMk/>
            <pc:sldMk cId="1698238857" sldId="289"/>
            <ac:spMk id="2" creationId="{C4CEBD81-F2FD-4278-8B8E-9B7AAC790DB4}"/>
          </ac:spMkLst>
        </pc:spChg>
        <pc:spChg chg="del">
          <ac:chgData name="Jeff Adkisson" userId="5306256a9e077944" providerId="LiveId" clId="{0A0C35DB-49D4-4D08-9533-4BFF44B7075C}" dt="2022-03-17T13:06:30.215" v="975" actId="478"/>
          <ac:spMkLst>
            <pc:docMk/>
            <pc:sldMk cId="1698238857" sldId="289"/>
            <ac:spMk id="3" creationId="{19AF3254-BE52-4172-B007-A77AD1F9A57A}"/>
          </ac:spMkLst>
        </pc:spChg>
        <pc:spChg chg="add mod">
          <ac:chgData name="Jeff Adkisson" userId="5306256a9e077944" providerId="LiveId" clId="{0A0C35DB-49D4-4D08-9533-4BFF44B7075C}" dt="2022-03-17T13:06:37.360" v="980" actId="14100"/>
          <ac:spMkLst>
            <pc:docMk/>
            <pc:sldMk cId="1698238857" sldId="289"/>
            <ac:spMk id="4" creationId="{D4366DA0-A9CD-4521-9369-5D61BD56E40E}"/>
          </ac:spMkLst>
        </pc:spChg>
        <pc:picChg chg="add mod">
          <ac:chgData name="Jeff Adkisson" userId="5306256a9e077944" providerId="LiveId" clId="{0A0C35DB-49D4-4D08-9533-4BFF44B7075C}" dt="2022-03-17T13:06:42.547" v="982" actId="1076"/>
          <ac:picMkLst>
            <pc:docMk/>
            <pc:sldMk cId="1698238857" sldId="289"/>
            <ac:picMk id="3074" creationId="{7A268682-9A2B-4CCA-9FFE-28A23B78BA41}"/>
          </ac:picMkLst>
        </pc:picChg>
      </pc:sldChg>
      <pc:sldChg chg="addSp delSp modSp new mod">
        <pc:chgData name="Jeff Adkisson" userId="5306256a9e077944" providerId="LiveId" clId="{0A0C35DB-49D4-4D08-9533-4BFF44B7075C}" dt="2022-03-17T14:00:51.905" v="1344" actId="1076"/>
        <pc:sldMkLst>
          <pc:docMk/>
          <pc:sldMk cId="3073954439" sldId="290"/>
        </pc:sldMkLst>
        <pc:spChg chg="mod">
          <ac:chgData name="Jeff Adkisson" userId="5306256a9e077944" providerId="LiveId" clId="{0A0C35DB-49D4-4D08-9533-4BFF44B7075C}" dt="2022-03-17T13:36:46.068" v="1019" actId="20577"/>
          <ac:spMkLst>
            <pc:docMk/>
            <pc:sldMk cId="3073954439" sldId="290"/>
            <ac:spMk id="2" creationId="{3395BE68-9610-4C68-A6FF-BB84B2883BA9}"/>
          </ac:spMkLst>
        </pc:spChg>
        <pc:spChg chg="mod">
          <ac:chgData name="Jeff Adkisson" userId="5306256a9e077944" providerId="LiveId" clId="{0A0C35DB-49D4-4D08-9533-4BFF44B7075C}" dt="2022-03-17T13:59:39.516" v="1335" actId="20577"/>
          <ac:spMkLst>
            <pc:docMk/>
            <pc:sldMk cId="3073954439" sldId="290"/>
            <ac:spMk id="3" creationId="{97AFEE69-BCD6-4E38-873B-9B531761560E}"/>
          </ac:spMkLst>
        </pc:spChg>
        <pc:spChg chg="del">
          <ac:chgData name="Jeff Adkisson" userId="5306256a9e077944" providerId="LiveId" clId="{0A0C35DB-49D4-4D08-9533-4BFF44B7075C}" dt="2022-03-17T13:36:56.085" v="1020" actId="478"/>
          <ac:spMkLst>
            <pc:docMk/>
            <pc:sldMk cId="3073954439" sldId="290"/>
            <ac:spMk id="4" creationId="{15E86AF2-7B37-427A-923D-BEE7E545A66F}"/>
          </ac:spMkLst>
        </pc:spChg>
        <pc:graphicFrameChg chg="add mod">
          <ac:chgData name="Jeff Adkisson" userId="5306256a9e077944" providerId="LiveId" clId="{0A0C35DB-49D4-4D08-9533-4BFF44B7075C}" dt="2022-03-17T14:00:51.905" v="1344" actId="1076"/>
          <ac:graphicFrameMkLst>
            <pc:docMk/>
            <pc:sldMk cId="3073954439" sldId="290"/>
            <ac:graphicFrameMk id="9" creationId="{2E23C5C4-EC2A-480D-9D00-F862A51EA973}"/>
          </ac:graphicFrameMkLst>
        </pc:graphicFrameChg>
        <pc:picChg chg="add mod">
          <ac:chgData name="Jeff Adkisson" userId="5306256a9e077944" providerId="LiveId" clId="{0A0C35DB-49D4-4D08-9533-4BFF44B7075C}" dt="2022-03-17T13:59:44.532" v="1337" actId="14100"/>
          <ac:picMkLst>
            <pc:docMk/>
            <pc:sldMk cId="3073954439" sldId="290"/>
            <ac:picMk id="6" creationId="{4435C53D-543A-45ED-8EC4-F9CFA0729C04}"/>
          </ac:picMkLst>
        </pc:picChg>
        <pc:picChg chg="add mod">
          <ac:chgData name="Jeff Adkisson" userId="5306256a9e077944" providerId="LiveId" clId="{0A0C35DB-49D4-4D08-9533-4BFF44B7075C}" dt="2022-03-17T13:59:49.961" v="1341" actId="1076"/>
          <ac:picMkLst>
            <pc:docMk/>
            <pc:sldMk cId="3073954439" sldId="290"/>
            <ac:picMk id="8" creationId="{33735918-6A6B-4F8B-AC28-D3C0425E0251}"/>
          </ac:picMkLst>
        </pc:picChg>
      </pc:sldChg>
      <pc:sldChg chg="new del">
        <pc:chgData name="Jeff Adkisson" userId="5306256a9e077944" providerId="LiveId" clId="{0A0C35DB-49D4-4D08-9533-4BFF44B7075C}" dt="2022-03-17T14:00:56.674" v="1345" actId="47"/>
        <pc:sldMkLst>
          <pc:docMk/>
          <pc:sldMk cId="3820709917" sldId="291"/>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wmf>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10/2/2022</a:t>
            </a:fld>
            <a:endParaRPr lang="en-US" dirty="0"/>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a:t>
            </a:fld>
            <a:endParaRPr lang="en-US" dirty="0"/>
          </a:p>
        </p:txBody>
      </p:sp>
    </p:spTree>
    <p:extLst>
      <p:ext uri="{BB962C8B-B14F-4D97-AF65-F5344CB8AC3E}">
        <p14:creationId xmlns:p14="http://schemas.microsoft.com/office/powerpoint/2010/main" val="26092760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10/2/2022</a:t>
            </a:fld>
            <a:endParaRPr lang="en-US" dirty="0"/>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a:t>
            </a:fld>
            <a:endParaRPr lang="en-US" dirty="0"/>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190780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10/2/2022</a:t>
            </a:fld>
            <a:endParaRPr lang="en-US" dirty="0"/>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a:t>
            </a:fld>
            <a:endParaRPr lang="en-US" dirty="0"/>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35528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10/2/2022</a:t>
            </a:fld>
            <a:endParaRPr lang="en-US" dirty="0"/>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a:t>
            </a:fld>
            <a:endParaRPr lang="en-US" dirty="0"/>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51091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10/2/2022</a:t>
            </a:fld>
            <a:endParaRPr lang="en-US" dirty="0"/>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a:t>
            </a:fld>
            <a:endParaRPr lang="en-US" dirty="0"/>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Tree>
    <p:extLst>
      <p:ext uri="{BB962C8B-B14F-4D97-AF65-F5344CB8AC3E}">
        <p14:creationId xmlns:p14="http://schemas.microsoft.com/office/powerpoint/2010/main" val="40579023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10/2/2022</a:t>
            </a:fld>
            <a:endParaRPr lang="en-US" dirty="0"/>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a:t>
            </a:fld>
            <a:endParaRPr lang="en-US" dirty="0"/>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82558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10/2/2022</a:t>
            </a:fld>
            <a:endParaRPr lang="en-US" dirty="0"/>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a:t>
            </a:fld>
            <a:endParaRPr lang="en-US" dirty="0"/>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48606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10/2/2022</a:t>
            </a:fld>
            <a:endParaRPr lang="en-US" dirty="0"/>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a:t>
            </a:fld>
            <a:endParaRPr lang="en-US" dirty="0"/>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27390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10/2/2022</a:t>
            </a:fld>
            <a:endParaRPr lang="en-US" dirty="0"/>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a:t>
            </a:fld>
            <a:endParaRPr lang="en-US" dirty="0"/>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91122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10/2/2022</a:t>
            </a:fld>
            <a:endParaRPr lang="en-US" dirty="0"/>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a:t>
            </a:fld>
            <a:endParaRPr lang="en-US" dirty="0"/>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494308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10/2/2022</a:t>
            </a:fld>
            <a:endParaRPr lang="en-US" dirty="0"/>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a:t>
            </a:fld>
            <a:endParaRPr lang="en-US" dirty="0"/>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58814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49AA12-8195-4182-A7AC-2E7E59DFBDAF}" type="datetimeFigureOut">
              <a:rPr lang="en-US" smtClean="0"/>
              <a:pPr/>
              <a:t>10/2/2022</a:t>
            </a:fld>
            <a:endParaRPr lang="en-US" dirty="0"/>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14DFC975-2FD7-44A5-9E78-ECBA46156075}" type="slidenum">
              <a:rPr lang="en-US" smtClean="0"/>
              <a:pPr/>
              <a:t>‹#›</a:t>
            </a:fld>
            <a:endParaRPr lang="en-US" dirty="0"/>
          </a:p>
        </p:txBody>
      </p:sp>
    </p:spTree>
    <p:extLst>
      <p:ext uri="{BB962C8B-B14F-4D97-AF65-F5344CB8AC3E}">
        <p14:creationId xmlns:p14="http://schemas.microsoft.com/office/powerpoint/2010/main" val="2172633858"/>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kern="1200">
          <a:solidFill>
            <a:schemeClr val="tx1"/>
          </a:solidFill>
          <a:latin typeface="+mn-lt"/>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kern="1200">
          <a:solidFill>
            <a:schemeClr val="tx1"/>
          </a:solidFill>
          <a:latin typeface="+mn-lt"/>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Syntax_diagram"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5" Type="http://schemas.openxmlformats.org/officeDocument/2006/relationships/image" Target="../media/image19.wmf"/><Relationship Id="rId4" Type="http://schemas.openxmlformats.org/officeDocument/2006/relationships/oleObject" Target="../embeddings/oleObject1.bin"/></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freecodegenerators.com/json-to-pojo" TargetMode="External"/><Relationship Id="rId7" Type="http://schemas.openxmlformats.org/officeDocument/2006/relationships/hyperlink" Target="https://api.gopipeline.io/jmespath-tester" TargetMode="External"/><Relationship Id="rId2" Type="http://schemas.openxmlformats.org/officeDocument/2006/relationships/hyperlink" Target="https://codebeautify.org/jsonviewer" TargetMode="External"/><Relationship Id="rId1" Type="http://schemas.openxmlformats.org/officeDocument/2006/relationships/slideLayout" Target="../slideLayouts/slideLayout2.xml"/><Relationship Id="rId6" Type="http://schemas.openxmlformats.org/officeDocument/2006/relationships/hyperlink" Target="https://jmespath.org/" TargetMode="External"/><Relationship Id="rId5" Type="http://schemas.openxmlformats.org/officeDocument/2006/relationships/hyperlink" Target="https://codebeautify.org/visualize-json-data-graph" TargetMode="External"/><Relationship Id="rId4" Type="http://schemas.openxmlformats.org/officeDocument/2006/relationships/hyperlink" Target="https://json2csharp.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0247FD0E-C93A-490E-9994-C79DC8977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Video 15">
            <a:extLst>
              <a:ext uri="{FF2B5EF4-FFF2-40B4-BE49-F238E27FC236}">
                <a16:creationId xmlns:a16="http://schemas.microsoft.com/office/drawing/2014/main" id="{B203C7BC-CFA0-B66E-9C30-6C4F9D36502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59" r="1" b="1"/>
          <a:stretch/>
        </p:blipFill>
        <p:spPr>
          <a:xfrm>
            <a:off x="3048" y="10"/>
            <a:ext cx="12188952" cy="6857990"/>
          </a:xfrm>
          <a:prstGeom prst="rect">
            <a:avLst/>
          </a:prstGeom>
        </p:spPr>
      </p:pic>
      <p:sp>
        <p:nvSpPr>
          <p:cNvPr id="17" name="Rectangle 10">
            <a:extLst>
              <a:ext uri="{FF2B5EF4-FFF2-40B4-BE49-F238E27FC236}">
                <a16:creationId xmlns:a16="http://schemas.microsoft.com/office/drawing/2014/main" id="{1CDD2F19-0AAB-46D2-A7D4-9BD8F7E42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755205" y="-578805"/>
            <a:ext cx="6858003" cy="8015586"/>
          </a:xfrm>
          <a:prstGeom prst="rect">
            <a:avLst/>
          </a:prstGeom>
          <a:gradFill flip="none" rotWithShape="1">
            <a:gsLst>
              <a:gs pos="48000">
                <a:sysClr val="windowText" lastClr="000000">
                  <a:alpha val="30000"/>
                </a:sysClr>
              </a:gs>
              <a:gs pos="85000">
                <a:sysClr val="windowText" lastClr="000000">
                  <a:alpha val="49000"/>
                </a:sysClr>
              </a:gs>
              <a:gs pos="0">
                <a:sysClr val="windowText" lastClr="000000">
                  <a:alpha val="0"/>
                </a:sysClr>
              </a:gs>
            </a:gsLst>
            <a:lin ang="16200000" scaled="1"/>
            <a:tileRect/>
          </a:gradFill>
          <a:ln w="12700" cap="flat" cmpd="sng" algn="ctr">
            <a:noFill/>
            <a:prstDash val="solid"/>
            <a:miter lim="800000"/>
          </a:ln>
          <a:effectLst/>
        </p:spPr>
        <p:style>
          <a:lnRef idx="0">
            <a:scrgbClr r="0" g="0" b="0"/>
          </a:lnRef>
          <a:fillRef idx="0">
            <a:scrgbClr r="0" g="0" b="0"/>
          </a:fillRef>
          <a:effectRef idx="0">
            <a:scrgbClr r="0" g="0" b="0"/>
          </a:effectRef>
          <a:fontRef idx="major"/>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entury Gothic"/>
              <a:ea typeface="+mn-ea"/>
              <a:cs typeface="+mn-cs"/>
            </a:endParaRPr>
          </a:p>
        </p:txBody>
      </p:sp>
      <p:sp>
        <p:nvSpPr>
          <p:cNvPr id="13" name="Rectangle 12">
            <a:extLst>
              <a:ext uri="{FF2B5EF4-FFF2-40B4-BE49-F238E27FC236}">
                <a16:creationId xmlns:a16="http://schemas.microsoft.com/office/drawing/2014/main" id="{AD77B2DF-AF44-4996-BBFD-5DF9162BE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58144"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FF6BECB9-A7FC-400F-8502-97A13BB87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26850" y="1"/>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27397CF-E554-4C0C-B9EF-6466FF888C5C}"/>
              </a:ext>
            </a:extLst>
          </p:cNvPr>
          <p:cNvSpPr>
            <a:spLocks noGrp="1"/>
          </p:cNvSpPr>
          <p:nvPr>
            <p:ph type="ctrTitle"/>
          </p:nvPr>
        </p:nvSpPr>
        <p:spPr>
          <a:xfrm>
            <a:off x="5968808" y="1247140"/>
            <a:ext cx="4650160" cy="3450844"/>
          </a:xfrm>
        </p:spPr>
        <p:txBody>
          <a:bodyPr>
            <a:normAutofit/>
          </a:bodyPr>
          <a:lstStyle/>
          <a:p>
            <a:pPr algn="r"/>
            <a:r>
              <a:rPr lang="en-US" dirty="0">
                <a:solidFill>
                  <a:srgbClr val="FFFFFF"/>
                </a:solidFill>
              </a:rPr>
              <a:t>JSON</a:t>
            </a:r>
          </a:p>
        </p:txBody>
      </p:sp>
      <p:sp>
        <p:nvSpPr>
          <p:cNvPr id="3" name="Subtitle 2">
            <a:extLst>
              <a:ext uri="{FF2B5EF4-FFF2-40B4-BE49-F238E27FC236}">
                <a16:creationId xmlns:a16="http://schemas.microsoft.com/office/drawing/2014/main" id="{44851DDB-6D3B-4E8D-A5C0-45E573A95FD0}"/>
              </a:ext>
            </a:extLst>
          </p:cNvPr>
          <p:cNvSpPr>
            <a:spLocks noGrp="1"/>
          </p:cNvSpPr>
          <p:nvPr>
            <p:ph type="subTitle" idx="1"/>
          </p:nvPr>
        </p:nvSpPr>
        <p:spPr>
          <a:xfrm>
            <a:off x="5968807" y="4818126"/>
            <a:ext cx="4724213" cy="1268984"/>
          </a:xfrm>
        </p:spPr>
        <p:txBody>
          <a:bodyPr>
            <a:normAutofit fontScale="92500"/>
          </a:bodyPr>
          <a:lstStyle/>
          <a:p>
            <a:pPr algn="r"/>
            <a:r>
              <a:rPr lang="en-US" dirty="0">
                <a:solidFill>
                  <a:srgbClr val="FFFFFF"/>
                </a:solidFill>
              </a:rPr>
              <a:t>JavaScript Object Notation</a:t>
            </a:r>
          </a:p>
          <a:p>
            <a:pPr algn="r"/>
            <a:r>
              <a:rPr lang="en-US" dirty="0">
                <a:solidFill>
                  <a:srgbClr val="FFFFFF"/>
                </a:solidFill>
              </a:rPr>
              <a:t>Adkisson, 3/15/2022 &amp; 3/17/2022</a:t>
            </a:r>
          </a:p>
        </p:txBody>
      </p:sp>
    </p:spTree>
    <p:extLst>
      <p:ext uri="{BB962C8B-B14F-4D97-AF65-F5344CB8AC3E}">
        <p14:creationId xmlns:p14="http://schemas.microsoft.com/office/powerpoint/2010/main" val="4125780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6"/>
                                        </p:tgtEl>
                                      </p:cBhvr>
                                    </p:cmd>
                                  </p:childTnLst>
                                </p:cTn>
                              </p:par>
                            </p:childTnLst>
                          </p:cTn>
                        </p:par>
                      </p:childTnLst>
                    </p:cTn>
                  </p:par>
                </p:childTnLst>
              </p:cTn>
              <p:nextCondLst>
                <p:cond evt="onClick" delay="0">
                  <p:tgtEl>
                    <p:spTgt spid="16"/>
                  </p:tgtEl>
                </p:cond>
              </p:nextCondLst>
            </p:seq>
            <p:video>
              <p:cMediaNode mute="1">
                <p:cTn id="12" repeatCount="indefinite" fill="hold" display="0">
                  <p:stCondLst>
                    <p:cond delay="indefinite"/>
                  </p:stCondLst>
                </p:cTn>
                <p:tgtEl>
                  <p:spTgt spid="1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6D23E-2B6F-40BA-B9F7-95F8EDB1FE9D}"/>
              </a:ext>
            </a:extLst>
          </p:cNvPr>
          <p:cNvSpPr>
            <a:spLocks noGrp="1"/>
          </p:cNvSpPr>
          <p:nvPr>
            <p:ph type="title"/>
          </p:nvPr>
        </p:nvSpPr>
        <p:spPr/>
        <p:txBody>
          <a:bodyPr/>
          <a:lstStyle/>
          <a:p>
            <a:r>
              <a:rPr lang="en-US" dirty="0"/>
              <a:t>Permitted Data Types</a:t>
            </a:r>
            <a:br>
              <a:rPr lang="en-US" dirty="0"/>
            </a:br>
            <a:r>
              <a:rPr lang="en-US" dirty="0"/>
              <a:t>in a JSON document</a:t>
            </a:r>
          </a:p>
        </p:txBody>
      </p:sp>
      <p:sp>
        <p:nvSpPr>
          <p:cNvPr id="3" name="Content Placeholder 2">
            <a:extLst>
              <a:ext uri="{FF2B5EF4-FFF2-40B4-BE49-F238E27FC236}">
                <a16:creationId xmlns:a16="http://schemas.microsoft.com/office/drawing/2014/main" id="{6CE06098-0A8D-4230-87B5-B77AB00C6F0E}"/>
              </a:ext>
            </a:extLst>
          </p:cNvPr>
          <p:cNvSpPr>
            <a:spLocks noGrp="1"/>
          </p:cNvSpPr>
          <p:nvPr>
            <p:ph sz="half" idx="1"/>
          </p:nvPr>
        </p:nvSpPr>
        <p:spPr>
          <a:xfrm>
            <a:off x="1587709" y="2160016"/>
            <a:ext cx="10086549" cy="3927093"/>
          </a:xfrm>
        </p:spPr>
        <p:txBody>
          <a:bodyPr/>
          <a:lstStyle/>
          <a:p>
            <a:r>
              <a:rPr lang="en-US" dirty="0"/>
              <a:t>object</a:t>
            </a:r>
          </a:p>
          <a:p>
            <a:r>
              <a:rPr lang="en-US" dirty="0"/>
              <a:t>array</a:t>
            </a:r>
          </a:p>
          <a:p>
            <a:r>
              <a:rPr lang="en-US" dirty="0"/>
              <a:t>string</a:t>
            </a:r>
          </a:p>
          <a:p>
            <a:r>
              <a:rPr lang="en-US" dirty="0"/>
              <a:t>number</a:t>
            </a:r>
          </a:p>
          <a:p>
            <a:r>
              <a:rPr lang="en-US" dirty="0"/>
              <a:t>boolean </a:t>
            </a:r>
          </a:p>
          <a:p>
            <a:r>
              <a:rPr lang="en-US" dirty="0"/>
              <a:t>null</a:t>
            </a:r>
          </a:p>
        </p:txBody>
      </p:sp>
    </p:spTree>
    <p:extLst>
      <p:ext uri="{BB962C8B-B14F-4D97-AF65-F5344CB8AC3E}">
        <p14:creationId xmlns:p14="http://schemas.microsoft.com/office/powerpoint/2010/main" val="1617964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6D23E-2B6F-40BA-B9F7-95F8EDB1FE9D}"/>
              </a:ext>
            </a:extLst>
          </p:cNvPr>
          <p:cNvSpPr>
            <a:spLocks noGrp="1"/>
          </p:cNvSpPr>
          <p:nvPr>
            <p:ph type="title"/>
          </p:nvPr>
        </p:nvSpPr>
        <p:spPr/>
        <p:txBody>
          <a:bodyPr/>
          <a:lstStyle/>
          <a:p>
            <a:r>
              <a:rPr lang="en-US" dirty="0"/>
              <a:t>What about binary data such as images?</a:t>
            </a:r>
          </a:p>
        </p:txBody>
      </p:sp>
      <p:sp>
        <p:nvSpPr>
          <p:cNvPr id="3" name="Content Placeholder 2">
            <a:extLst>
              <a:ext uri="{FF2B5EF4-FFF2-40B4-BE49-F238E27FC236}">
                <a16:creationId xmlns:a16="http://schemas.microsoft.com/office/drawing/2014/main" id="{6CE06098-0A8D-4230-87B5-B77AB00C6F0E}"/>
              </a:ext>
            </a:extLst>
          </p:cNvPr>
          <p:cNvSpPr>
            <a:spLocks noGrp="1"/>
          </p:cNvSpPr>
          <p:nvPr>
            <p:ph sz="half" idx="1"/>
          </p:nvPr>
        </p:nvSpPr>
        <p:spPr>
          <a:xfrm>
            <a:off x="1587709" y="2160016"/>
            <a:ext cx="10086549" cy="3927093"/>
          </a:xfrm>
        </p:spPr>
        <p:txBody>
          <a:bodyPr/>
          <a:lstStyle/>
          <a:p>
            <a:pPr marL="0" indent="0">
              <a:buNone/>
            </a:pPr>
            <a:r>
              <a:rPr lang="en-US" dirty="0"/>
              <a:t>JSON is very flexible. If you want to store data such as files or images, you can convert the binary data into Base64 and store it in the JSON document. For example:</a:t>
            </a:r>
          </a:p>
          <a:p>
            <a:pPr marL="0" indent="0">
              <a:buNone/>
            </a:pPr>
            <a:endParaRPr lang="en-US" dirty="0"/>
          </a:p>
        </p:txBody>
      </p:sp>
      <p:pic>
        <p:nvPicPr>
          <p:cNvPr id="5" name="Picture 4">
            <a:extLst>
              <a:ext uri="{FF2B5EF4-FFF2-40B4-BE49-F238E27FC236}">
                <a16:creationId xmlns:a16="http://schemas.microsoft.com/office/drawing/2014/main" id="{EBBC6B12-0D5E-74F1-6617-DADB09D97BA2}"/>
              </a:ext>
            </a:extLst>
          </p:cNvPr>
          <p:cNvPicPr>
            <a:picLocks noChangeAspect="1"/>
          </p:cNvPicPr>
          <p:nvPr/>
        </p:nvPicPr>
        <p:blipFill>
          <a:blip r:embed="rId2"/>
          <a:stretch>
            <a:fillRect/>
          </a:stretch>
        </p:blipFill>
        <p:spPr>
          <a:xfrm>
            <a:off x="1640243" y="3506306"/>
            <a:ext cx="944962" cy="960203"/>
          </a:xfrm>
          <a:prstGeom prst="rect">
            <a:avLst/>
          </a:prstGeom>
        </p:spPr>
      </p:pic>
      <p:pic>
        <p:nvPicPr>
          <p:cNvPr id="7" name="Picture 6">
            <a:extLst>
              <a:ext uri="{FF2B5EF4-FFF2-40B4-BE49-F238E27FC236}">
                <a16:creationId xmlns:a16="http://schemas.microsoft.com/office/drawing/2014/main" id="{2CD56B63-A28D-C51F-61C3-C07EA1DDC192}"/>
              </a:ext>
            </a:extLst>
          </p:cNvPr>
          <p:cNvPicPr>
            <a:picLocks noChangeAspect="1"/>
          </p:cNvPicPr>
          <p:nvPr/>
        </p:nvPicPr>
        <p:blipFill>
          <a:blip r:embed="rId3"/>
          <a:stretch>
            <a:fillRect/>
          </a:stretch>
        </p:blipFill>
        <p:spPr>
          <a:xfrm>
            <a:off x="4026480" y="3282212"/>
            <a:ext cx="5115622" cy="3120426"/>
          </a:xfrm>
          <a:prstGeom prst="rect">
            <a:avLst/>
          </a:prstGeom>
        </p:spPr>
      </p:pic>
      <p:sp>
        <p:nvSpPr>
          <p:cNvPr id="9" name="TextBox 8">
            <a:extLst>
              <a:ext uri="{FF2B5EF4-FFF2-40B4-BE49-F238E27FC236}">
                <a16:creationId xmlns:a16="http://schemas.microsoft.com/office/drawing/2014/main" id="{75A857A3-A536-28A6-3255-3ACC588552D8}"/>
              </a:ext>
            </a:extLst>
          </p:cNvPr>
          <p:cNvSpPr txBox="1"/>
          <p:nvPr/>
        </p:nvSpPr>
        <p:spPr>
          <a:xfrm>
            <a:off x="4299594" y="6488668"/>
            <a:ext cx="6097044" cy="369332"/>
          </a:xfrm>
          <a:prstGeom prst="rect">
            <a:avLst/>
          </a:prstGeom>
          <a:noFill/>
        </p:spPr>
        <p:txBody>
          <a:bodyPr wrap="square">
            <a:spAutoFit/>
          </a:bodyPr>
          <a:lstStyle/>
          <a:p>
            <a:r>
              <a:rPr lang="en-US" dirty="0"/>
              <a:t>https://base64.guru/converter/encode/file</a:t>
            </a:r>
          </a:p>
        </p:txBody>
      </p:sp>
      <p:sp>
        <p:nvSpPr>
          <p:cNvPr id="12" name="TextBox 11">
            <a:extLst>
              <a:ext uri="{FF2B5EF4-FFF2-40B4-BE49-F238E27FC236}">
                <a16:creationId xmlns:a16="http://schemas.microsoft.com/office/drawing/2014/main" id="{E4F28354-77DF-C1F6-6059-F2E3F0F65576}"/>
              </a:ext>
            </a:extLst>
          </p:cNvPr>
          <p:cNvSpPr txBox="1"/>
          <p:nvPr/>
        </p:nvSpPr>
        <p:spPr>
          <a:xfrm>
            <a:off x="7507788" y="1405239"/>
            <a:ext cx="6097044" cy="369332"/>
          </a:xfrm>
          <a:prstGeom prst="rect">
            <a:avLst/>
          </a:prstGeom>
          <a:noFill/>
        </p:spPr>
        <p:txBody>
          <a:bodyPr wrap="square">
            <a:spAutoFit/>
          </a:bodyPr>
          <a:lstStyle/>
          <a:p>
            <a:r>
              <a:rPr lang="en-US" dirty="0"/>
              <a:t>https://en.wikipedia.org/wiki/Base64</a:t>
            </a:r>
          </a:p>
        </p:txBody>
      </p:sp>
    </p:spTree>
    <p:extLst>
      <p:ext uri="{BB962C8B-B14F-4D97-AF65-F5344CB8AC3E}">
        <p14:creationId xmlns:p14="http://schemas.microsoft.com/office/powerpoint/2010/main" val="3842587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222FB-A1B5-46BF-9E00-F3BA5C651AF0}"/>
              </a:ext>
            </a:extLst>
          </p:cNvPr>
          <p:cNvSpPr>
            <a:spLocks noGrp="1"/>
          </p:cNvSpPr>
          <p:nvPr>
            <p:ph type="title"/>
          </p:nvPr>
        </p:nvSpPr>
        <p:spPr/>
        <p:txBody>
          <a:bodyPr/>
          <a:lstStyle/>
          <a:p>
            <a:r>
              <a:rPr lang="en-US" dirty="0"/>
              <a:t>JSON.org</a:t>
            </a:r>
          </a:p>
        </p:txBody>
      </p:sp>
      <p:pic>
        <p:nvPicPr>
          <p:cNvPr id="2050" name="Picture 2">
            <a:extLst>
              <a:ext uri="{FF2B5EF4-FFF2-40B4-BE49-F238E27FC236}">
                <a16:creationId xmlns:a16="http://schemas.microsoft.com/office/drawing/2014/main" id="{970C9884-EEEA-4C38-BBA2-2007E43914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2538" y="2366829"/>
            <a:ext cx="8279704" cy="3862785"/>
          </a:xfrm>
          <a:prstGeom prst="rect">
            <a:avLst/>
          </a:prstGeom>
        </p:spPr>
        <p:style>
          <a:lnRef idx="2">
            <a:schemeClr val="dk1"/>
          </a:lnRef>
          <a:fillRef idx="1">
            <a:schemeClr val="lt1"/>
          </a:fillRef>
          <a:effectRef idx="0">
            <a:schemeClr val="dk1"/>
          </a:effectRef>
          <a:fontRef idx="minor">
            <a:schemeClr val="dk1"/>
          </a:fontRef>
        </p:style>
      </p:pic>
      <p:sp>
        <p:nvSpPr>
          <p:cNvPr id="7" name="TextBox 6">
            <a:extLst>
              <a:ext uri="{FF2B5EF4-FFF2-40B4-BE49-F238E27FC236}">
                <a16:creationId xmlns:a16="http://schemas.microsoft.com/office/drawing/2014/main" id="{387F756D-EEEA-4BE9-89EA-2FBDE7424064}"/>
              </a:ext>
            </a:extLst>
          </p:cNvPr>
          <p:cNvSpPr txBox="1"/>
          <p:nvPr/>
        </p:nvSpPr>
        <p:spPr>
          <a:xfrm>
            <a:off x="1777130" y="6319474"/>
            <a:ext cx="6097044" cy="369332"/>
          </a:xfrm>
          <a:prstGeom prst="rect">
            <a:avLst/>
          </a:prstGeom>
          <a:noFill/>
        </p:spPr>
        <p:txBody>
          <a:bodyPr wrap="square">
            <a:spAutoFit/>
          </a:bodyPr>
          <a:lstStyle/>
          <a:p>
            <a:r>
              <a:rPr lang="en-US" dirty="0">
                <a:hlinkClick r:id="rId3"/>
              </a:rPr>
              <a:t>https://en.wikipedia.org/wiki/Syntax_diagram</a:t>
            </a:r>
            <a:endParaRPr lang="en-US" dirty="0"/>
          </a:p>
        </p:txBody>
      </p:sp>
      <p:sp>
        <p:nvSpPr>
          <p:cNvPr id="9" name="TextBox 8">
            <a:extLst>
              <a:ext uri="{FF2B5EF4-FFF2-40B4-BE49-F238E27FC236}">
                <a16:creationId xmlns:a16="http://schemas.microsoft.com/office/drawing/2014/main" id="{D70CBF7A-DF20-482A-B0ED-DF03C8B0B87F}"/>
              </a:ext>
            </a:extLst>
          </p:cNvPr>
          <p:cNvSpPr txBox="1"/>
          <p:nvPr/>
        </p:nvSpPr>
        <p:spPr>
          <a:xfrm>
            <a:off x="1761299" y="1359450"/>
            <a:ext cx="9313101" cy="1200329"/>
          </a:xfrm>
          <a:prstGeom prst="rect">
            <a:avLst/>
          </a:prstGeom>
          <a:noFill/>
        </p:spPr>
        <p:txBody>
          <a:bodyPr wrap="square" rtlCol="0">
            <a:spAutoFit/>
          </a:bodyPr>
          <a:lstStyle/>
          <a:p>
            <a:pPr algn="l"/>
            <a:r>
              <a:rPr lang="en-US" b="0" i="0" dirty="0">
                <a:effectLst/>
              </a:rPr>
              <a:t>An object is an unordered set of name/value pairs. An object begins with a { left curly brace and ends with } right curly brace. Each name is followed by a colon ( : ) and the name/value pairs are separated by commas ( , ).</a:t>
            </a:r>
          </a:p>
          <a:p>
            <a:pPr algn="l"/>
            <a:endParaRPr lang="en-US" b="0" i="0" dirty="0">
              <a:effectLst/>
            </a:endParaRPr>
          </a:p>
        </p:txBody>
      </p:sp>
    </p:spTree>
    <p:extLst>
      <p:ext uri="{BB962C8B-B14F-4D97-AF65-F5344CB8AC3E}">
        <p14:creationId xmlns:p14="http://schemas.microsoft.com/office/powerpoint/2010/main" val="41400155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222FB-A1B5-46BF-9E00-F3BA5C651AF0}"/>
              </a:ext>
            </a:extLst>
          </p:cNvPr>
          <p:cNvSpPr>
            <a:spLocks noGrp="1"/>
          </p:cNvSpPr>
          <p:nvPr>
            <p:ph type="title"/>
          </p:nvPr>
        </p:nvSpPr>
        <p:spPr/>
        <p:txBody>
          <a:bodyPr/>
          <a:lstStyle/>
          <a:p>
            <a:r>
              <a:rPr lang="en-US" dirty="0"/>
              <a:t>JSON.org: array</a:t>
            </a:r>
          </a:p>
        </p:txBody>
      </p:sp>
      <p:pic>
        <p:nvPicPr>
          <p:cNvPr id="2050" name="Picture 2">
            <a:extLst>
              <a:ext uri="{FF2B5EF4-FFF2-40B4-BE49-F238E27FC236}">
                <a16:creationId xmlns:a16="http://schemas.microsoft.com/office/drawing/2014/main" id="{970C9884-EEEA-4C38-BBA2-2007E43914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61299" y="2728986"/>
            <a:ext cx="9313101" cy="2428402"/>
          </a:xfrm>
          <a:prstGeom prst="rect">
            <a:avLst/>
          </a:prstGeom>
        </p:spPr>
        <p:style>
          <a:lnRef idx="2">
            <a:schemeClr val="dk1"/>
          </a:lnRef>
          <a:fillRef idx="1">
            <a:schemeClr val="lt1"/>
          </a:fillRef>
          <a:effectRef idx="0">
            <a:schemeClr val="dk1"/>
          </a:effectRef>
          <a:fontRef idx="minor">
            <a:schemeClr val="dk1"/>
          </a:fontRef>
        </p:style>
      </p:pic>
      <p:sp>
        <p:nvSpPr>
          <p:cNvPr id="7" name="TextBox 6">
            <a:extLst>
              <a:ext uri="{FF2B5EF4-FFF2-40B4-BE49-F238E27FC236}">
                <a16:creationId xmlns:a16="http://schemas.microsoft.com/office/drawing/2014/main" id="{51EC9E34-4ABF-4762-916F-81A4C3EF9AB9}"/>
              </a:ext>
            </a:extLst>
          </p:cNvPr>
          <p:cNvSpPr txBox="1"/>
          <p:nvPr/>
        </p:nvSpPr>
        <p:spPr>
          <a:xfrm>
            <a:off x="1674503" y="1587130"/>
            <a:ext cx="9313101" cy="646331"/>
          </a:xfrm>
          <a:prstGeom prst="rect">
            <a:avLst/>
          </a:prstGeom>
          <a:noFill/>
        </p:spPr>
        <p:txBody>
          <a:bodyPr wrap="square" rtlCol="0">
            <a:spAutoFit/>
          </a:bodyPr>
          <a:lstStyle/>
          <a:p>
            <a:pPr algn="l"/>
            <a:r>
              <a:rPr lang="en-US" b="0" i="0" dirty="0">
                <a:effectLst/>
              </a:rPr>
              <a:t>An array is an ordered collection of values. An array begins with the [ left bracket and ends with the ] right bracket. Values are separated by commas ( , ).</a:t>
            </a:r>
          </a:p>
        </p:txBody>
      </p:sp>
    </p:spTree>
    <p:extLst>
      <p:ext uri="{BB962C8B-B14F-4D97-AF65-F5344CB8AC3E}">
        <p14:creationId xmlns:p14="http://schemas.microsoft.com/office/powerpoint/2010/main" val="1072813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222FB-A1B5-46BF-9E00-F3BA5C651AF0}"/>
              </a:ext>
            </a:extLst>
          </p:cNvPr>
          <p:cNvSpPr>
            <a:spLocks noGrp="1"/>
          </p:cNvSpPr>
          <p:nvPr>
            <p:ph type="title"/>
          </p:nvPr>
        </p:nvSpPr>
        <p:spPr/>
        <p:txBody>
          <a:bodyPr/>
          <a:lstStyle/>
          <a:p>
            <a:r>
              <a:rPr lang="en-US" dirty="0"/>
              <a:t>JSON.org: value</a:t>
            </a:r>
          </a:p>
        </p:txBody>
      </p:sp>
      <p:pic>
        <p:nvPicPr>
          <p:cNvPr id="2050" name="Picture 2">
            <a:extLst>
              <a:ext uri="{FF2B5EF4-FFF2-40B4-BE49-F238E27FC236}">
                <a16:creationId xmlns:a16="http://schemas.microsoft.com/office/drawing/2014/main" id="{970C9884-EEEA-4C38-BBA2-2007E43914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678488" y="1458224"/>
            <a:ext cx="7020838" cy="4944414"/>
          </a:xfrm>
          <a:prstGeom prst="rect">
            <a:avLst/>
          </a:prstGeom>
        </p:spPr>
        <p:style>
          <a:lnRef idx="2">
            <a:schemeClr val="dk1"/>
          </a:lnRef>
          <a:fillRef idx="1">
            <a:schemeClr val="lt1"/>
          </a:fillRef>
          <a:effectRef idx="0">
            <a:schemeClr val="dk1"/>
          </a:effectRef>
          <a:fontRef idx="minor">
            <a:schemeClr val="dk1"/>
          </a:fontRef>
        </p:style>
      </p:pic>
      <p:sp>
        <p:nvSpPr>
          <p:cNvPr id="4" name="TextBox 3">
            <a:extLst>
              <a:ext uri="{FF2B5EF4-FFF2-40B4-BE49-F238E27FC236}">
                <a16:creationId xmlns:a16="http://schemas.microsoft.com/office/drawing/2014/main" id="{39D6C176-8639-4C92-BD79-9016F2D92DC4}"/>
              </a:ext>
            </a:extLst>
          </p:cNvPr>
          <p:cNvSpPr txBox="1"/>
          <p:nvPr/>
        </p:nvSpPr>
        <p:spPr>
          <a:xfrm>
            <a:off x="8946752" y="1545906"/>
            <a:ext cx="2859029" cy="1754326"/>
          </a:xfrm>
          <a:prstGeom prst="rect">
            <a:avLst/>
          </a:prstGeom>
          <a:noFill/>
        </p:spPr>
        <p:txBody>
          <a:bodyPr wrap="square" rtlCol="0">
            <a:spAutoFit/>
          </a:bodyPr>
          <a:lstStyle/>
          <a:p>
            <a:pPr algn="l"/>
            <a:r>
              <a:rPr lang="en-US" b="0" i="0" dirty="0">
                <a:effectLst/>
              </a:rPr>
              <a:t>A value can be a string in double quotes, or a number, or true or false or null, or an object or an array. These structures can be nested.</a:t>
            </a:r>
          </a:p>
        </p:txBody>
      </p:sp>
    </p:spTree>
    <p:extLst>
      <p:ext uri="{BB962C8B-B14F-4D97-AF65-F5344CB8AC3E}">
        <p14:creationId xmlns:p14="http://schemas.microsoft.com/office/powerpoint/2010/main" val="1941452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222FB-A1B5-46BF-9E00-F3BA5C651AF0}"/>
              </a:ext>
            </a:extLst>
          </p:cNvPr>
          <p:cNvSpPr>
            <a:spLocks noGrp="1"/>
          </p:cNvSpPr>
          <p:nvPr>
            <p:ph type="title"/>
          </p:nvPr>
        </p:nvSpPr>
        <p:spPr/>
        <p:txBody>
          <a:bodyPr/>
          <a:lstStyle/>
          <a:p>
            <a:r>
              <a:rPr lang="en-US" dirty="0"/>
              <a:t>JSON.org: string</a:t>
            </a:r>
          </a:p>
        </p:txBody>
      </p:sp>
      <p:pic>
        <p:nvPicPr>
          <p:cNvPr id="2050" name="Picture 2">
            <a:extLst>
              <a:ext uri="{FF2B5EF4-FFF2-40B4-BE49-F238E27FC236}">
                <a16:creationId xmlns:a16="http://schemas.microsoft.com/office/drawing/2014/main" id="{970C9884-EEEA-4C38-BBA2-2007E43914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02761" y="1458224"/>
            <a:ext cx="4166462" cy="4944414"/>
          </a:xfrm>
          <a:prstGeom prst="rect">
            <a:avLst/>
          </a:prstGeom>
        </p:spPr>
        <p:style>
          <a:lnRef idx="2">
            <a:schemeClr val="dk1"/>
          </a:lnRef>
          <a:fillRef idx="1">
            <a:schemeClr val="lt1"/>
          </a:fillRef>
          <a:effectRef idx="0">
            <a:schemeClr val="dk1"/>
          </a:effectRef>
          <a:fontRef idx="minor">
            <a:schemeClr val="dk1"/>
          </a:fontRef>
        </p:style>
      </p:pic>
      <p:sp>
        <p:nvSpPr>
          <p:cNvPr id="4" name="TextBox 3">
            <a:extLst>
              <a:ext uri="{FF2B5EF4-FFF2-40B4-BE49-F238E27FC236}">
                <a16:creationId xmlns:a16="http://schemas.microsoft.com/office/drawing/2014/main" id="{C1B88FA6-92C7-4FD6-AB1F-DE3CC64085AA}"/>
              </a:ext>
            </a:extLst>
          </p:cNvPr>
          <p:cNvSpPr txBox="1"/>
          <p:nvPr/>
        </p:nvSpPr>
        <p:spPr>
          <a:xfrm>
            <a:off x="6591859" y="1520854"/>
            <a:ext cx="3904953" cy="2031325"/>
          </a:xfrm>
          <a:prstGeom prst="rect">
            <a:avLst/>
          </a:prstGeom>
          <a:noFill/>
        </p:spPr>
        <p:txBody>
          <a:bodyPr wrap="square" rtlCol="0">
            <a:spAutoFit/>
          </a:bodyPr>
          <a:lstStyle/>
          <a:p>
            <a:pPr algn="l"/>
            <a:r>
              <a:rPr lang="en-US" b="0" i="0" dirty="0">
                <a:effectLst/>
              </a:rPr>
              <a:t>A string is a sequence of zero or more Unicode characters, wrapped in double quotes, using backslash escapes. A character is represented as a single character string. A string is very much like a C or Java string.</a:t>
            </a:r>
          </a:p>
        </p:txBody>
      </p:sp>
    </p:spTree>
    <p:extLst>
      <p:ext uri="{BB962C8B-B14F-4D97-AF65-F5344CB8AC3E}">
        <p14:creationId xmlns:p14="http://schemas.microsoft.com/office/powerpoint/2010/main" val="23386762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222FB-A1B5-46BF-9E00-F3BA5C651AF0}"/>
              </a:ext>
            </a:extLst>
          </p:cNvPr>
          <p:cNvSpPr>
            <a:spLocks noGrp="1"/>
          </p:cNvSpPr>
          <p:nvPr>
            <p:ph type="title"/>
          </p:nvPr>
        </p:nvSpPr>
        <p:spPr/>
        <p:txBody>
          <a:bodyPr/>
          <a:lstStyle/>
          <a:p>
            <a:r>
              <a:rPr lang="en-US" dirty="0"/>
              <a:t>JSON.org: number</a:t>
            </a:r>
          </a:p>
        </p:txBody>
      </p:sp>
      <p:pic>
        <p:nvPicPr>
          <p:cNvPr id="2050" name="Picture 2">
            <a:extLst>
              <a:ext uri="{FF2B5EF4-FFF2-40B4-BE49-F238E27FC236}">
                <a16:creationId xmlns:a16="http://schemas.microsoft.com/office/drawing/2014/main" id="{970C9884-EEEA-4C38-BBA2-2007E43914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1777638" y="1520854"/>
            <a:ext cx="4417491" cy="4944414"/>
          </a:xfrm>
          <a:prstGeom prst="rect">
            <a:avLst/>
          </a:prstGeom>
        </p:spPr>
        <p:style>
          <a:lnRef idx="2">
            <a:schemeClr val="dk1"/>
          </a:lnRef>
          <a:fillRef idx="1">
            <a:schemeClr val="lt1"/>
          </a:fillRef>
          <a:effectRef idx="0">
            <a:schemeClr val="dk1"/>
          </a:effectRef>
          <a:fontRef idx="minor">
            <a:schemeClr val="dk1"/>
          </a:fontRef>
        </p:style>
      </p:pic>
      <p:sp>
        <p:nvSpPr>
          <p:cNvPr id="4" name="TextBox 3">
            <a:extLst>
              <a:ext uri="{FF2B5EF4-FFF2-40B4-BE49-F238E27FC236}">
                <a16:creationId xmlns:a16="http://schemas.microsoft.com/office/drawing/2014/main" id="{995C8110-F80D-4769-94CB-C43D03D3ED4F}"/>
              </a:ext>
            </a:extLst>
          </p:cNvPr>
          <p:cNvSpPr txBox="1"/>
          <p:nvPr/>
        </p:nvSpPr>
        <p:spPr>
          <a:xfrm>
            <a:off x="6591859" y="1520854"/>
            <a:ext cx="3904953" cy="1477328"/>
          </a:xfrm>
          <a:prstGeom prst="rect">
            <a:avLst/>
          </a:prstGeom>
          <a:noFill/>
        </p:spPr>
        <p:txBody>
          <a:bodyPr wrap="square" rtlCol="0">
            <a:spAutoFit/>
          </a:bodyPr>
          <a:lstStyle/>
          <a:p>
            <a:pPr algn="l"/>
            <a:r>
              <a:rPr lang="en-US" b="0" i="0" dirty="0">
                <a:effectLst/>
              </a:rPr>
              <a:t>A number is very much like a C or Java number, except that the octal and hexadecimal formats are not used.</a:t>
            </a:r>
          </a:p>
          <a:p>
            <a:pPr algn="l"/>
            <a:endParaRPr lang="en-US" b="0" i="0" dirty="0">
              <a:effectLst/>
            </a:endParaRPr>
          </a:p>
        </p:txBody>
      </p:sp>
    </p:spTree>
    <p:extLst>
      <p:ext uri="{BB962C8B-B14F-4D97-AF65-F5344CB8AC3E}">
        <p14:creationId xmlns:p14="http://schemas.microsoft.com/office/powerpoint/2010/main" val="7578181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222FB-A1B5-46BF-9E00-F3BA5C651AF0}"/>
              </a:ext>
            </a:extLst>
          </p:cNvPr>
          <p:cNvSpPr>
            <a:spLocks noGrp="1"/>
          </p:cNvSpPr>
          <p:nvPr>
            <p:ph type="title"/>
          </p:nvPr>
        </p:nvSpPr>
        <p:spPr/>
        <p:txBody>
          <a:bodyPr/>
          <a:lstStyle/>
          <a:p>
            <a:r>
              <a:rPr lang="en-US" dirty="0"/>
              <a:t>JSON.org: number</a:t>
            </a:r>
          </a:p>
        </p:txBody>
      </p:sp>
      <p:pic>
        <p:nvPicPr>
          <p:cNvPr id="2050" name="Picture 2">
            <a:extLst>
              <a:ext uri="{FF2B5EF4-FFF2-40B4-BE49-F238E27FC236}">
                <a16:creationId xmlns:a16="http://schemas.microsoft.com/office/drawing/2014/main" id="{970C9884-EEEA-4C38-BBA2-2007E43914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3320043" y="2617941"/>
            <a:ext cx="6626656" cy="3434172"/>
          </a:xfrm>
          <a:prstGeom prst="rect">
            <a:avLst/>
          </a:prstGeom>
        </p:spPr>
        <p:style>
          <a:lnRef idx="2">
            <a:schemeClr val="dk1"/>
          </a:lnRef>
          <a:fillRef idx="1">
            <a:schemeClr val="lt1"/>
          </a:fillRef>
          <a:effectRef idx="0">
            <a:schemeClr val="dk1"/>
          </a:effectRef>
          <a:fontRef idx="minor">
            <a:schemeClr val="dk1"/>
          </a:fontRef>
        </p:style>
      </p:pic>
      <p:sp>
        <p:nvSpPr>
          <p:cNvPr id="4" name="TextBox 3">
            <a:extLst>
              <a:ext uri="{FF2B5EF4-FFF2-40B4-BE49-F238E27FC236}">
                <a16:creationId xmlns:a16="http://schemas.microsoft.com/office/drawing/2014/main" id="{3E67221C-A109-4FAD-B8CB-4F7434B2D01A}"/>
              </a:ext>
            </a:extLst>
          </p:cNvPr>
          <p:cNvSpPr txBox="1"/>
          <p:nvPr/>
        </p:nvSpPr>
        <p:spPr>
          <a:xfrm>
            <a:off x="1587710" y="1346548"/>
            <a:ext cx="10274438" cy="646331"/>
          </a:xfrm>
          <a:prstGeom prst="rect">
            <a:avLst/>
          </a:prstGeom>
          <a:noFill/>
        </p:spPr>
        <p:txBody>
          <a:bodyPr wrap="square" rtlCol="0">
            <a:spAutoFit/>
          </a:bodyPr>
          <a:lstStyle/>
          <a:p>
            <a:pPr algn="l"/>
            <a:r>
              <a:rPr lang="en-US" b="0" i="0" dirty="0">
                <a:effectLst/>
              </a:rPr>
              <a:t>Whitespace can be inserted between any pair of tokens. Excepting a few encoding details, that completely describes the language.</a:t>
            </a:r>
            <a:endParaRPr lang="en-US" dirty="0"/>
          </a:p>
        </p:txBody>
      </p:sp>
    </p:spTree>
    <p:extLst>
      <p:ext uri="{BB962C8B-B14F-4D97-AF65-F5344CB8AC3E}">
        <p14:creationId xmlns:p14="http://schemas.microsoft.com/office/powerpoint/2010/main" val="41344712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033AF-F7C0-48B3-9385-6B0FE2F5479F}"/>
              </a:ext>
            </a:extLst>
          </p:cNvPr>
          <p:cNvSpPr>
            <a:spLocks noGrp="1"/>
          </p:cNvSpPr>
          <p:nvPr>
            <p:ph type="title"/>
          </p:nvPr>
        </p:nvSpPr>
        <p:spPr/>
        <p:txBody>
          <a:bodyPr/>
          <a:lstStyle/>
          <a:p>
            <a:r>
              <a:rPr lang="en-US" dirty="0"/>
              <a:t>Serializing and Deserializing Data</a:t>
            </a:r>
          </a:p>
        </p:txBody>
      </p:sp>
      <p:sp>
        <p:nvSpPr>
          <p:cNvPr id="3" name="Content Placeholder 2">
            <a:extLst>
              <a:ext uri="{FF2B5EF4-FFF2-40B4-BE49-F238E27FC236}">
                <a16:creationId xmlns:a16="http://schemas.microsoft.com/office/drawing/2014/main" id="{67AFC256-617A-49B2-83FB-517BD7C15ABB}"/>
              </a:ext>
            </a:extLst>
          </p:cNvPr>
          <p:cNvSpPr>
            <a:spLocks noGrp="1"/>
          </p:cNvSpPr>
          <p:nvPr>
            <p:ph idx="1"/>
          </p:nvPr>
        </p:nvSpPr>
        <p:spPr/>
        <p:txBody>
          <a:bodyPr>
            <a:normAutofit/>
          </a:bodyPr>
          <a:lstStyle/>
          <a:p>
            <a:pPr marL="0" indent="0">
              <a:buNone/>
            </a:pPr>
            <a:r>
              <a:rPr lang="en-US" sz="2800" b="1" dirty="0"/>
              <a:t>JSON Serialization</a:t>
            </a:r>
          </a:p>
          <a:p>
            <a:pPr marL="228600" lvl="1" indent="0">
              <a:buNone/>
            </a:pPr>
            <a:r>
              <a:rPr lang="en-US" sz="2500" dirty="0"/>
              <a:t>Converts an object instance (C#, Java, doesn't matter) into JSON.</a:t>
            </a:r>
            <a:br>
              <a:rPr lang="en-US" sz="2500" dirty="0"/>
            </a:br>
            <a:endParaRPr lang="en-US" sz="2500" dirty="0"/>
          </a:p>
          <a:p>
            <a:pPr marL="0" indent="0">
              <a:buNone/>
            </a:pPr>
            <a:r>
              <a:rPr lang="en-US" sz="2800" b="1" dirty="0"/>
              <a:t>JSON Deserialization</a:t>
            </a:r>
          </a:p>
          <a:p>
            <a:pPr marL="228600" lvl="1" indent="0">
              <a:buNone/>
            </a:pPr>
            <a:r>
              <a:rPr lang="en-US" sz="2500" dirty="0"/>
              <a:t>Converts JSON into an object instance (C#, Java, doesn't matter) </a:t>
            </a:r>
          </a:p>
        </p:txBody>
      </p:sp>
    </p:spTree>
    <p:extLst>
      <p:ext uri="{BB962C8B-B14F-4D97-AF65-F5344CB8AC3E}">
        <p14:creationId xmlns:p14="http://schemas.microsoft.com/office/powerpoint/2010/main" val="19417707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48E6E-EDDA-4494-BBEB-16360CD16306}"/>
              </a:ext>
            </a:extLst>
          </p:cNvPr>
          <p:cNvSpPr>
            <a:spLocks noGrp="1"/>
          </p:cNvSpPr>
          <p:nvPr>
            <p:ph type="title"/>
          </p:nvPr>
        </p:nvSpPr>
        <p:spPr/>
        <p:txBody>
          <a:bodyPr>
            <a:normAutofit/>
          </a:bodyPr>
          <a:lstStyle/>
          <a:p>
            <a:r>
              <a:rPr lang="en-US" dirty="0"/>
              <a:t>Dehydrating and Hydrating</a:t>
            </a:r>
            <a:br>
              <a:rPr lang="en-US" dirty="0"/>
            </a:br>
            <a:r>
              <a:rPr lang="en-US" sz="3600" i="1" dirty="0"/>
              <a:t>Alternate Terminology You May Hear</a:t>
            </a:r>
            <a:endParaRPr lang="en-US" dirty="0"/>
          </a:p>
        </p:txBody>
      </p:sp>
      <p:sp>
        <p:nvSpPr>
          <p:cNvPr id="3" name="Content Placeholder 2">
            <a:extLst>
              <a:ext uri="{FF2B5EF4-FFF2-40B4-BE49-F238E27FC236}">
                <a16:creationId xmlns:a16="http://schemas.microsoft.com/office/drawing/2014/main" id="{BC2BA750-AC7B-48F6-935A-D6CD40B43125}"/>
              </a:ext>
            </a:extLst>
          </p:cNvPr>
          <p:cNvSpPr>
            <a:spLocks noGrp="1"/>
          </p:cNvSpPr>
          <p:nvPr>
            <p:ph idx="1"/>
          </p:nvPr>
        </p:nvSpPr>
        <p:spPr/>
        <p:txBody>
          <a:bodyPr>
            <a:normAutofit lnSpcReduction="10000"/>
          </a:bodyPr>
          <a:lstStyle/>
          <a:p>
            <a:pPr marL="0" indent="0">
              <a:buNone/>
            </a:pPr>
            <a:r>
              <a:rPr lang="en-US" dirty="0"/>
              <a:t>Sometimes people use these terms instead of serialize and deserialize:</a:t>
            </a:r>
          </a:p>
          <a:p>
            <a:pPr marL="0" indent="0">
              <a:buNone/>
            </a:pPr>
            <a:r>
              <a:rPr lang="en-US" dirty="0"/>
              <a:t>Dehydrating = Serializing</a:t>
            </a:r>
            <a:br>
              <a:rPr lang="en-US" dirty="0"/>
            </a:br>
            <a:r>
              <a:rPr lang="en-US" dirty="0"/>
              <a:t>- Traverse and object and put all of the data into a new form.</a:t>
            </a:r>
            <a:br>
              <a:rPr lang="en-US" dirty="0"/>
            </a:br>
            <a:r>
              <a:rPr lang="en-US" dirty="0"/>
              <a:t>- This makes more sense if you think of this as pulling all of the important pieces out of an object graph, similar to the way dehydrating food takes out the moisture and leaves the food.</a:t>
            </a:r>
            <a:br>
              <a:rPr lang="en-US" dirty="0"/>
            </a:br>
            <a:endParaRPr lang="en-US" dirty="0"/>
          </a:p>
          <a:p>
            <a:pPr marL="0" indent="0">
              <a:buNone/>
            </a:pPr>
            <a:r>
              <a:rPr lang="en-US" dirty="0"/>
              <a:t>Hydrating = Deserializing</a:t>
            </a:r>
            <a:br>
              <a:rPr lang="en-US" dirty="0"/>
            </a:br>
            <a:r>
              <a:rPr lang="en-US" dirty="0"/>
              <a:t>- This one makes more sense…</a:t>
            </a:r>
            <a:br>
              <a:rPr lang="en-US" dirty="0"/>
            </a:br>
            <a:r>
              <a:rPr lang="en-US" dirty="0"/>
              <a:t>- Take an empty object and fill it (hydrate it) with data.</a:t>
            </a:r>
          </a:p>
        </p:txBody>
      </p:sp>
    </p:spTree>
    <p:extLst>
      <p:ext uri="{BB962C8B-B14F-4D97-AF65-F5344CB8AC3E}">
        <p14:creationId xmlns:p14="http://schemas.microsoft.com/office/powerpoint/2010/main" val="1973004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58EEF-8CB8-4BE6-96FC-2E9D6FC3E062}"/>
              </a:ext>
            </a:extLst>
          </p:cNvPr>
          <p:cNvSpPr>
            <a:spLocks noGrp="1"/>
          </p:cNvSpPr>
          <p:nvPr>
            <p:ph type="title"/>
          </p:nvPr>
        </p:nvSpPr>
        <p:spPr/>
        <p:txBody>
          <a:bodyPr/>
          <a:lstStyle/>
          <a:p>
            <a:r>
              <a:rPr lang="en-US" dirty="0"/>
              <a:t>Definition</a:t>
            </a:r>
          </a:p>
        </p:txBody>
      </p:sp>
      <p:sp>
        <p:nvSpPr>
          <p:cNvPr id="3" name="Content Placeholder 2">
            <a:extLst>
              <a:ext uri="{FF2B5EF4-FFF2-40B4-BE49-F238E27FC236}">
                <a16:creationId xmlns:a16="http://schemas.microsoft.com/office/drawing/2014/main" id="{E90E0B69-5A2F-4DFB-A825-A91843257D6A}"/>
              </a:ext>
            </a:extLst>
          </p:cNvPr>
          <p:cNvSpPr>
            <a:spLocks noGrp="1"/>
          </p:cNvSpPr>
          <p:nvPr>
            <p:ph idx="1"/>
          </p:nvPr>
        </p:nvSpPr>
        <p:spPr>
          <a:xfrm>
            <a:off x="1587710" y="1528175"/>
            <a:ext cx="9486690" cy="4557993"/>
          </a:xfrm>
        </p:spPr>
        <p:txBody>
          <a:bodyPr>
            <a:normAutofit fontScale="92500" lnSpcReduction="20000"/>
          </a:bodyPr>
          <a:lstStyle/>
          <a:p>
            <a:pPr marL="0" indent="0">
              <a:buNone/>
            </a:pPr>
            <a:r>
              <a:rPr lang="en-US" sz="1800" dirty="0"/>
              <a:t>JSON is a human-readable (mostly) text-based format used to store and transmit data. It is simple for machines to parse JSON data, generate JSON data, and convert JSON data into different formats.</a:t>
            </a:r>
          </a:p>
          <a:p>
            <a:pPr marL="0" indent="0">
              <a:buNone/>
            </a:pPr>
            <a:r>
              <a:rPr lang="en-US" sz="1800" dirty="0">
                <a:latin typeface="Cascadia Code" panose="020B0609020000020004" pitchFamily="49" charset="0"/>
                <a:cs typeface="Cascadia Code" panose="020B0609020000020004" pitchFamily="49" charset="0"/>
              </a:rPr>
              <a:t>{</a:t>
            </a:r>
          </a:p>
          <a:p>
            <a:pPr marL="0" indent="0">
              <a:buNone/>
            </a:pPr>
            <a:r>
              <a:rPr lang="en-US" sz="1800" dirty="0">
                <a:latin typeface="Cascadia Code" panose="020B0609020000020004" pitchFamily="49" charset="0"/>
                <a:cs typeface="Cascadia Code" panose="020B0609020000020004" pitchFamily="49" charset="0"/>
              </a:rPr>
              <a:t>	database: {</a:t>
            </a:r>
          </a:p>
          <a:p>
            <a:pPr marL="0" indent="0">
              <a:buNone/>
            </a:pPr>
            <a:r>
              <a:rPr lang="en-US" sz="1800" dirty="0">
                <a:latin typeface="Cascadia Code" panose="020B0609020000020004" pitchFamily="49" charset="0"/>
                <a:cs typeface="Cascadia Code" panose="020B0609020000020004" pitchFamily="49" charset="0"/>
              </a:rPr>
              <a:t>		userName: "Jeff",</a:t>
            </a:r>
          </a:p>
          <a:p>
            <a:pPr marL="0" indent="0">
              <a:buNone/>
            </a:pPr>
            <a:r>
              <a:rPr lang="en-US" sz="1800" dirty="0">
                <a:latin typeface="Cascadia Code" panose="020B0609020000020004" pitchFamily="49" charset="0"/>
                <a:cs typeface="Cascadia Code" panose="020B0609020000020004" pitchFamily="49" charset="0"/>
              </a:rPr>
              <a:t>		password: "blueCheese",</a:t>
            </a:r>
          </a:p>
          <a:p>
            <a:pPr marL="0" indent="0">
              <a:buNone/>
            </a:pPr>
            <a:r>
              <a:rPr lang="en-US" sz="1800" dirty="0">
                <a:latin typeface="Cascadia Code" panose="020B0609020000020004" pitchFamily="49" charset="0"/>
                <a:cs typeface="Cascadia Code" panose="020B0609020000020004" pitchFamily="49" charset="0"/>
              </a:rPr>
              <a:t>		rights: [</a:t>
            </a:r>
          </a:p>
          <a:p>
            <a:pPr marL="0" indent="0">
              <a:buNone/>
            </a:pPr>
            <a:r>
              <a:rPr lang="en-US" sz="1800" dirty="0">
                <a:latin typeface="Cascadia Code" panose="020B0609020000020004" pitchFamily="49" charset="0"/>
                <a:cs typeface="Cascadia Code" panose="020B0609020000020004" pitchFamily="49" charset="0"/>
              </a:rPr>
              <a:t>			"read", "update"</a:t>
            </a:r>
          </a:p>
          <a:p>
            <a:pPr marL="0" indent="0">
              <a:buNone/>
            </a:pPr>
            <a:r>
              <a:rPr lang="en-US" sz="1800" dirty="0">
                <a:latin typeface="Cascadia Code" panose="020B0609020000020004" pitchFamily="49" charset="0"/>
                <a:cs typeface="Cascadia Code" panose="020B0609020000020004" pitchFamily="49" charset="0"/>
              </a:rPr>
              <a:t>		]</a:t>
            </a:r>
          </a:p>
          <a:p>
            <a:pPr marL="0" indent="0">
              <a:buNone/>
            </a:pPr>
            <a:r>
              <a:rPr lang="en-US" sz="1800" dirty="0">
                <a:latin typeface="Cascadia Code" panose="020B0609020000020004" pitchFamily="49" charset="0"/>
                <a:cs typeface="Cascadia Code" panose="020B0609020000020004" pitchFamily="49" charset="0"/>
              </a:rPr>
              <a:t>	}</a:t>
            </a:r>
          </a:p>
          <a:p>
            <a:pPr marL="0" indent="0">
              <a:buNone/>
            </a:pPr>
            <a:r>
              <a:rPr lang="en-US" sz="1800" dirty="0">
                <a:latin typeface="Cascadia Code" panose="020B0609020000020004" pitchFamily="49" charset="0"/>
                <a:cs typeface="Cascadia Code" panose="020B0609020000020004" pitchFamily="49" charset="0"/>
              </a:rPr>
              <a:t>}</a:t>
            </a:r>
          </a:p>
        </p:txBody>
      </p:sp>
    </p:spTree>
    <p:extLst>
      <p:ext uri="{BB962C8B-B14F-4D97-AF65-F5344CB8AC3E}">
        <p14:creationId xmlns:p14="http://schemas.microsoft.com/office/powerpoint/2010/main" val="26204276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83311-26B4-454E-B7CB-500A3A3C1302}"/>
              </a:ext>
            </a:extLst>
          </p:cNvPr>
          <p:cNvSpPr>
            <a:spLocks noGrp="1"/>
          </p:cNvSpPr>
          <p:nvPr>
            <p:ph type="title"/>
          </p:nvPr>
        </p:nvSpPr>
        <p:spPr/>
        <p:txBody>
          <a:bodyPr/>
          <a:lstStyle/>
          <a:p>
            <a:r>
              <a:rPr lang="en-US" dirty="0"/>
              <a:t>Serializing C# Example:</a:t>
            </a:r>
            <a:br>
              <a:rPr lang="en-US" dirty="0"/>
            </a:br>
            <a:r>
              <a:rPr lang="en-US" dirty="0"/>
              <a:t>Class to Serialize</a:t>
            </a:r>
          </a:p>
        </p:txBody>
      </p:sp>
      <p:sp>
        <p:nvSpPr>
          <p:cNvPr id="3" name="Content Placeholder 2">
            <a:extLst>
              <a:ext uri="{FF2B5EF4-FFF2-40B4-BE49-F238E27FC236}">
                <a16:creationId xmlns:a16="http://schemas.microsoft.com/office/drawing/2014/main" id="{22930B30-2366-4394-865C-D408E993FEA0}"/>
              </a:ext>
            </a:extLst>
          </p:cNvPr>
          <p:cNvSpPr>
            <a:spLocks noGrp="1"/>
          </p:cNvSpPr>
          <p:nvPr>
            <p:ph idx="1"/>
          </p:nvPr>
        </p:nvSpPr>
        <p:spPr/>
        <p:txBody>
          <a:bodyPr/>
          <a:lstStyle/>
          <a:p>
            <a:pPr marL="0" indent="0">
              <a:buNone/>
            </a:pPr>
            <a:r>
              <a:rPr lang="en-US" dirty="0"/>
              <a:t>public class Configuration {</a:t>
            </a:r>
          </a:p>
          <a:p>
            <a:pPr marL="0" indent="0">
              <a:buNone/>
            </a:pPr>
            <a:r>
              <a:rPr lang="en-US" dirty="0"/>
              <a:t>	public string Username { get; set;}	</a:t>
            </a:r>
          </a:p>
          <a:p>
            <a:pPr marL="0" indent="0">
              <a:buNone/>
            </a:pPr>
            <a:r>
              <a:rPr lang="en-US" dirty="0"/>
              <a:t>	public string Password { get; set; }</a:t>
            </a:r>
          </a:p>
          <a:p>
            <a:pPr marL="0" indent="0">
              <a:buNone/>
            </a:pPr>
            <a:r>
              <a:rPr lang="en-US" dirty="0"/>
              <a:t>	public int MaxUsers { get; set; }</a:t>
            </a:r>
          </a:p>
          <a:p>
            <a:pPr marL="0" indent="0">
              <a:buNone/>
            </a:pPr>
            <a:r>
              <a:rPr lang="en-US" dirty="0"/>
              <a:t>}</a:t>
            </a:r>
          </a:p>
        </p:txBody>
      </p:sp>
    </p:spTree>
    <p:extLst>
      <p:ext uri="{BB962C8B-B14F-4D97-AF65-F5344CB8AC3E}">
        <p14:creationId xmlns:p14="http://schemas.microsoft.com/office/powerpoint/2010/main" val="30877283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83311-26B4-454E-B7CB-500A3A3C1302}"/>
              </a:ext>
            </a:extLst>
          </p:cNvPr>
          <p:cNvSpPr>
            <a:spLocks noGrp="1"/>
          </p:cNvSpPr>
          <p:nvPr>
            <p:ph type="title"/>
          </p:nvPr>
        </p:nvSpPr>
        <p:spPr/>
        <p:txBody>
          <a:bodyPr/>
          <a:lstStyle/>
          <a:p>
            <a:r>
              <a:rPr lang="en-US" dirty="0"/>
              <a:t>Serializing C# Example:</a:t>
            </a:r>
            <a:br>
              <a:rPr lang="en-US" dirty="0"/>
            </a:br>
            <a:r>
              <a:rPr lang="en-US" dirty="0"/>
              <a:t>Create Instance</a:t>
            </a:r>
          </a:p>
        </p:txBody>
      </p:sp>
      <p:sp>
        <p:nvSpPr>
          <p:cNvPr id="3" name="Content Placeholder 2">
            <a:extLst>
              <a:ext uri="{FF2B5EF4-FFF2-40B4-BE49-F238E27FC236}">
                <a16:creationId xmlns:a16="http://schemas.microsoft.com/office/drawing/2014/main" id="{22930B30-2366-4394-865C-D408E993FEA0}"/>
              </a:ext>
            </a:extLst>
          </p:cNvPr>
          <p:cNvSpPr>
            <a:spLocks noGrp="1"/>
          </p:cNvSpPr>
          <p:nvPr>
            <p:ph idx="1"/>
          </p:nvPr>
        </p:nvSpPr>
        <p:spPr/>
        <p:txBody>
          <a:bodyPr/>
          <a:lstStyle/>
          <a:p>
            <a:pPr marL="0" indent="0">
              <a:buNone/>
            </a:pPr>
            <a:r>
              <a:rPr lang="en-US" dirty="0"/>
              <a:t>var originalConfig = new Configuration { </a:t>
            </a:r>
          </a:p>
          <a:p>
            <a:pPr marL="0" indent="0">
              <a:buNone/>
            </a:pPr>
            <a:r>
              <a:rPr lang="en-US" dirty="0"/>
              <a:t>	Username = "Jeff", </a:t>
            </a:r>
          </a:p>
          <a:p>
            <a:pPr marL="0" indent="0">
              <a:buNone/>
            </a:pPr>
            <a:r>
              <a:rPr lang="en-US" dirty="0"/>
              <a:t>	Password = "blueCheese", </a:t>
            </a:r>
          </a:p>
          <a:p>
            <a:pPr marL="0" indent="0">
              <a:buNone/>
            </a:pPr>
            <a:r>
              <a:rPr lang="en-US" dirty="0"/>
              <a:t>	MaxUsers = 50 </a:t>
            </a:r>
          </a:p>
          <a:p>
            <a:pPr marL="0" indent="0">
              <a:buNone/>
            </a:pPr>
            <a:r>
              <a:rPr lang="en-US" dirty="0"/>
              <a:t>};</a:t>
            </a:r>
          </a:p>
        </p:txBody>
      </p:sp>
      <p:pic>
        <p:nvPicPr>
          <p:cNvPr id="5" name="Picture 4">
            <a:extLst>
              <a:ext uri="{FF2B5EF4-FFF2-40B4-BE49-F238E27FC236}">
                <a16:creationId xmlns:a16="http://schemas.microsoft.com/office/drawing/2014/main" id="{09F3B520-5CD4-467A-B1F7-C3A05EB259CF}"/>
              </a:ext>
            </a:extLst>
          </p:cNvPr>
          <p:cNvPicPr>
            <a:picLocks noChangeAspect="1"/>
          </p:cNvPicPr>
          <p:nvPr/>
        </p:nvPicPr>
        <p:blipFill>
          <a:blip r:embed="rId2"/>
          <a:stretch>
            <a:fillRect/>
          </a:stretch>
        </p:blipFill>
        <p:spPr>
          <a:xfrm>
            <a:off x="7559152" y="1883275"/>
            <a:ext cx="3436918" cy="2728196"/>
          </a:xfrm>
          <a:prstGeom prst="rect">
            <a:avLst/>
          </a:prstGeom>
        </p:spPr>
      </p:pic>
    </p:spTree>
    <p:extLst>
      <p:ext uri="{BB962C8B-B14F-4D97-AF65-F5344CB8AC3E}">
        <p14:creationId xmlns:p14="http://schemas.microsoft.com/office/powerpoint/2010/main" val="35447009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83311-26B4-454E-B7CB-500A3A3C1302}"/>
              </a:ext>
            </a:extLst>
          </p:cNvPr>
          <p:cNvSpPr>
            <a:spLocks noGrp="1"/>
          </p:cNvSpPr>
          <p:nvPr>
            <p:ph type="title"/>
          </p:nvPr>
        </p:nvSpPr>
        <p:spPr/>
        <p:txBody>
          <a:bodyPr/>
          <a:lstStyle/>
          <a:p>
            <a:r>
              <a:rPr lang="en-US" dirty="0"/>
              <a:t>Serializing C# Example:</a:t>
            </a:r>
            <a:br>
              <a:rPr lang="en-US" dirty="0"/>
            </a:br>
            <a:r>
              <a:rPr lang="en-US" dirty="0"/>
              <a:t>Serialize Instance to JSON</a:t>
            </a:r>
          </a:p>
        </p:txBody>
      </p:sp>
      <p:sp>
        <p:nvSpPr>
          <p:cNvPr id="3" name="Content Placeholder 2">
            <a:extLst>
              <a:ext uri="{FF2B5EF4-FFF2-40B4-BE49-F238E27FC236}">
                <a16:creationId xmlns:a16="http://schemas.microsoft.com/office/drawing/2014/main" id="{22930B30-2366-4394-865C-D408E993FEA0}"/>
              </a:ext>
            </a:extLst>
          </p:cNvPr>
          <p:cNvSpPr>
            <a:spLocks noGrp="1"/>
          </p:cNvSpPr>
          <p:nvPr>
            <p:ph idx="1"/>
          </p:nvPr>
        </p:nvSpPr>
        <p:spPr>
          <a:xfrm>
            <a:off x="1587710" y="2160016"/>
            <a:ext cx="7380926" cy="3926152"/>
          </a:xfrm>
        </p:spPr>
        <p:txBody>
          <a:bodyPr>
            <a:normAutofit lnSpcReduction="10000"/>
          </a:bodyPr>
          <a:lstStyle/>
          <a:p>
            <a:pPr marL="0" indent="0">
              <a:buNone/>
            </a:pPr>
            <a:r>
              <a:rPr lang="en-US" dirty="0"/>
              <a:t>var serializerOptions = new JsonSerializerOptions { </a:t>
            </a:r>
          </a:p>
          <a:p>
            <a:pPr marL="0" indent="0">
              <a:buNone/>
            </a:pPr>
            <a:r>
              <a:rPr lang="en-US" dirty="0"/>
              <a:t>	WriteIndented = true,</a:t>
            </a:r>
            <a:br>
              <a:rPr lang="en-US" dirty="0"/>
            </a:br>
            <a:r>
              <a:rPr lang="en-US" dirty="0"/>
              <a:t>	 //PropertyNamingPolicy =                 			JsonNamingPolicy.CamelCase</a:t>
            </a:r>
          </a:p>
          <a:p>
            <a:pPr marL="0" indent="0">
              <a:buNone/>
            </a:pPr>
            <a:r>
              <a:rPr lang="en-US" dirty="0"/>
              <a:t>}; //optional, makes json pretty</a:t>
            </a:r>
          </a:p>
          <a:p>
            <a:pPr marL="0" indent="0">
              <a:buNone/>
            </a:pPr>
            <a:endParaRPr lang="en-US" dirty="0"/>
          </a:p>
          <a:p>
            <a:pPr marL="0" indent="0">
              <a:buNone/>
            </a:pPr>
            <a:r>
              <a:rPr lang="en-US" dirty="0"/>
              <a:t>var configJson = System.Text.Json.JsonSerializer.Serialize(</a:t>
            </a:r>
          </a:p>
          <a:p>
            <a:pPr marL="0" indent="0">
              <a:buNone/>
            </a:pPr>
            <a:r>
              <a:rPr lang="en-US" dirty="0"/>
              <a:t>	 originalConfig, serializerOptions);</a:t>
            </a:r>
          </a:p>
        </p:txBody>
      </p:sp>
      <p:pic>
        <p:nvPicPr>
          <p:cNvPr id="5" name="Picture 4">
            <a:extLst>
              <a:ext uri="{FF2B5EF4-FFF2-40B4-BE49-F238E27FC236}">
                <a16:creationId xmlns:a16="http://schemas.microsoft.com/office/drawing/2014/main" id="{9D5477ED-2297-4864-A513-CCFA86874E42}"/>
              </a:ext>
            </a:extLst>
          </p:cNvPr>
          <p:cNvPicPr>
            <a:picLocks noChangeAspect="1"/>
          </p:cNvPicPr>
          <p:nvPr/>
        </p:nvPicPr>
        <p:blipFill>
          <a:blip r:embed="rId2"/>
          <a:stretch>
            <a:fillRect/>
          </a:stretch>
        </p:blipFill>
        <p:spPr>
          <a:xfrm>
            <a:off x="7753188" y="4162877"/>
            <a:ext cx="4215432" cy="1923291"/>
          </a:xfrm>
          <a:prstGeom prst="rect">
            <a:avLst/>
          </a:prstGeom>
        </p:spPr>
      </p:pic>
    </p:spTree>
    <p:extLst>
      <p:ext uri="{BB962C8B-B14F-4D97-AF65-F5344CB8AC3E}">
        <p14:creationId xmlns:p14="http://schemas.microsoft.com/office/powerpoint/2010/main" val="5771173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83311-26B4-454E-B7CB-500A3A3C1302}"/>
              </a:ext>
            </a:extLst>
          </p:cNvPr>
          <p:cNvSpPr>
            <a:spLocks noGrp="1"/>
          </p:cNvSpPr>
          <p:nvPr>
            <p:ph type="title"/>
          </p:nvPr>
        </p:nvSpPr>
        <p:spPr/>
        <p:txBody>
          <a:bodyPr>
            <a:normAutofit/>
          </a:bodyPr>
          <a:lstStyle/>
          <a:p>
            <a:r>
              <a:rPr lang="en-US" dirty="0"/>
              <a:t>Serializing C# Example:</a:t>
            </a:r>
            <a:br>
              <a:rPr lang="en-US" dirty="0"/>
            </a:br>
            <a:r>
              <a:rPr lang="en-US" dirty="0"/>
              <a:t>Deserialize JSON to new Instance</a:t>
            </a:r>
          </a:p>
        </p:txBody>
      </p:sp>
      <p:sp>
        <p:nvSpPr>
          <p:cNvPr id="3" name="Content Placeholder 2">
            <a:extLst>
              <a:ext uri="{FF2B5EF4-FFF2-40B4-BE49-F238E27FC236}">
                <a16:creationId xmlns:a16="http://schemas.microsoft.com/office/drawing/2014/main" id="{22930B30-2366-4394-865C-D408E993FEA0}"/>
              </a:ext>
            </a:extLst>
          </p:cNvPr>
          <p:cNvSpPr>
            <a:spLocks noGrp="1"/>
          </p:cNvSpPr>
          <p:nvPr>
            <p:ph idx="1"/>
          </p:nvPr>
        </p:nvSpPr>
        <p:spPr/>
        <p:txBody>
          <a:bodyPr/>
          <a:lstStyle/>
          <a:p>
            <a:pPr marL="0" indent="0">
              <a:buNone/>
            </a:pPr>
            <a:r>
              <a:rPr lang="en-US" dirty="0"/>
              <a:t>var deserializedConfig = 	System.Text.Json.JsonSerializer.Deserialize&lt;Configuration&gt;</a:t>
            </a:r>
            <a:br>
              <a:rPr lang="en-US" dirty="0"/>
            </a:br>
            <a:r>
              <a:rPr lang="en-US" dirty="0"/>
              <a:t>	(</a:t>
            </a:r>
          </a:p>
          <a:p>
            <a:pPr marL="0" indent="0">
              <a:buNone/>
            </a:pPr>
            <a:r>
              <a:rPr lang="en-US" dirty="0"/>
              <a:t>		configJson</a:t>
            </a:r>
            <a:br>
              <a:rPr lang="en-US" dirty="0"/>
            </a:br>
            <a:r>
              <a:rPr lang="en-US" dirty="0"/>
              <a:t>	);</a:t>
            </a:r>
          </a:p>
        </p:txBody>
      </p:sp>
      <p:pic>
        <p:nvPicPr>
          <p:cNvPr id="5" name="Picture 4">
            <a:extLst>
              <a:ext uri="{FF2B5EF4-FFF2-40B4-BE49-F238E27FC236}">
                <a16:creationId xmlns:a16="http://schemas.microsoft.com/office/drawing/2014/main" id="{805BC19E-4E70-4444-9D7E-76C4A50B2B97}"/>
              </a:ext>
            </a:extLst>
          </p:cNvPr>
          <p:cNvPicPr>
            <a:picLocks noChangeAspect="1"/>
          </p:cNvPicPr>
          <p:nvPr/>
        </p:nvPicPr>
        <p:blipFill>
          <a:blip r:embed="rId2"/>
          <a:stretch>
            <a:fillRect/>
          </a:stretch>
        </p:blipFill>
        <p:spPr>
          <a:xfrm>
            <a:off x="5299711" y="4273175"/>
            <a:ext cx="6255549" cy="2311977"/>
          </a:xfrm>
          <a:prstGeom prst="rect">
            <a:avLst/>
          </a:prstGeom>
        </p:spPr>
      </p:pic>
    </p:spTree>
    <p:extLst>
      <p:ext uri="{BB962C8B-B14F-4D97-AF65-F5344CB8AC3E}">
        <p14:creationId xmlns:p14="http://schemas.microsoft.com/office/powerpoint/2010/main" val="25728403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E86C1-5EEE-45BC-ACCF-4018D5A6247D}"/>
              </a:ext>
            </a:extLst>
          </p:cNvPr>
          <p:cNvSpPr>
            <a:spLocks noGrp="1"/>
          </p:cNvSpPr>
          <p:nvPr>
            <p:ph type="title"/>
          </p:nvPr>
        </p:nvSpPr>
        <p:spPr/>
        <p:txBody>
          <a:bodyPr/>
          <a:lstStyle/>
          <a:p>
            <a:r>
              <a:rPr lang="en-US" dirty="0"/>
              <a:t>LinqPad Demos</a:t>
            </a:r>
          </a:p>
        </p:txBody>
      </p:sp>
      <p:sp>
        <p:nvSpPr>
          <p:cNvPr id="3" name="Content Placeholder 2">
            <a:extLst>
              <a:ext uri="{FF2B5EF4-FFF2-40B4-BE49-F238E27FC236}">
                <a16:creationId xmlns:a16="http://schemas.microsoft.com/office/drawing/2014/main" id="{BAD08DF4-47BF-468B-A4E1-85C237046452}"/>
              </a:ext>
            </a:extLst>
          </p:cNvPr>
          <p:cNvSpPr>
            <a:spLocks noGrp="1"/>
          </p:cNvSpPr>
          <p:nvPr>
            <p:ph idx="1"/>
          </p:nvPr>
        </p:nvSpPr>
        <p:spPr/>
        <p:txBody>
          <a:bodyPr>
            <a:normAutofit fontScale="62500" lnSpcReduction="20000"/>
          </a:bodyPr>
          <a:lstStyle/>
          <a:p>
            <a:pPr marL="0" indent="0">
              <a:buNone/>
            </a:pPr>
            <a:r>
              <a:rPr lang="en-US" dirty="0"/>
              <a:t>These demos use </a:t>
            </a:r>
            <a:r>
              <a:rPr lang="en-US" dirty="0" err="1"/>
              <a:t>LinqPad</a:t>
            </a:r>
            <a:r>
              <a:rPr lang="en-US" dirty="0"/>
              <a:t> 7. </a:t>
            </a:r>
            <a:br>
              <a:rPr lang="en-US" dirty="0"/>
            </a:br>
            <a:r>
              <a:rPr lang="en-US" sz="1600" i="1" dirty="0"/>
              <a:t>Note that the free version of </a:t>
            </a:r>
            <a:r>
              <a:rPr lang="en-US" sz="1600" i="1" dirty="0" err="1"/>
              <a:t>LinqPad</a:t>
            </a:r>
            <a:r>
              <a:rPr lang="en-US" sz="1600" i="1" dirty="0"/>
              <a:t> does not allow NuGet packages, so see the conversion slides at the end to run these in VS or Rider.</a:t>
            </a:r>
            <a:br>
              <a:rPr lang="en-US" sz="1600" i="1" dirty="0"/>
            </a:br>
            <a:r>
              <a:rPr lang="en-US" sz="1600" i="1" dirty="0"/>
              <a:t>If you like C# or use it professionally, I recommend buying a </a:t>
            </a:r>
            <a:r>
              <a:rPr lang="en-US" sz="1600" i="1" dirty="0" err="1"/>
              <a:t>LinqPad</a:t>
            </a:r>
            <a:r>
              <a:rPr lang="en-US" sz="1600" i="1" dirty="0"/>
              <a:t> license. Go in with some friends and split the $150 cost of the educational edition which gives you a 200-computer license.</a:t>
            </a:r>
            <a:endParaRPr lang="en-US" dirty="0"/>
          </a:p>
          <a:p>
            <a:r>
              <a:rPr lang="en-US" dirty="0"/>
              <a:t>Demo 1 – CSV</a:t>
            </a:r>
          </a:p>
          <a:p>
            <a:r>
              <a:rPr lang="en-US" dirty="0"/>
              <a:t>Demo 2 – Simple JSON object</a:t>
            </a:r>
          </a:p>
          <a:p>
            <a:r>
              <a:rPr lang="en-US" dirty="0"/>
              <a:t>Demo 3 – JSON object with an array</a:t>
            </a:r>
          </a:p>
          <a:p>
            <a:r>
              <a:rPr lang="en-US" dirty="0"/>
              <a:t>Demo 4 – Object with array of complex objects</a:t>
            </a:r>
          </a:p>
          <a:p>
            <a:r>
              <a:rPr lang="en-US" dirty="0"/>
              <a:t>Demo 5 – Deeply nested object arrays</a:t>
            </a:r>
          </a:p>
          <a:p>
            <a:r>
              <a:rPr lang="en-US" dirty="0"/>
              <a:t>Demo 6 – CamelCase to/from PascalCase with data lookup</a:t>
            </a:r>
          </a:p>
          <a:p>
            <a:r>
              <a:rPr lang="en-US" dirty="0"/>
              <a:t>Demo 7 – CamelCase to/from PascalCase via attributes</a:t>
            </a:r>
          </a:p>
          <a:p>
            <a:r>
              <a:rPr lang="en-US" dirty="0"/>
              <a:t>Demo 8 – Demo 7, plus find all bad tippers using loops and LINQ</a:t>
            </a:r>
          </a:p>
          <a:p>
            <a:r>
              <a:rPr lang="en-US" dirty="0"/>
              <a:t>Demo 9 - JSON Querying via </a:t>
            </a:r>
            <a:r>
              <a:rPr lang="en-US" dirty="0" err="1"/>
              <a:t>JMESPath</a:t>
            </a:r>
            <a:endParaRPr lang="en-US" dirty="0"/>
          </a:p>
        </p:txBody>
      </p:sp>
    </p:spTree>
    <p:extLst>
      <p:ext uri="{BB962C8B-B14F-4D97-AF65-F5344CB8AC3E}">
        <p14:creationId xmlns:p14="http://schemas.microsoft.com/office/powerpoint/2010/main" val="12026977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AF8E4-1CC0-4A83-9CCD-DF55090EF0D6}"/>
              </a:ext>
            </a:extLst>
          </p:cNvPr>
          <p:cNvSpPr>
            <a:spLocks noGrp="1"/>
          </p:cNvSpPr>
          <p:nvPr>
            <p:ph type="title"/>
          </p:nvPr>
        </p:nvSpPr>
        <p:spPr/>
        <p:txBody>
          <a:bodyPr/>
          <a:lstStyle/>
          <a:p>
            <a:r>
              <a:rPr lang="en-US" dirty="0"/>
              <a:t>Case Conversion / Mapping </a:t>
            </a:r>
            <a:br>
              <a:rPr lang="en-US" dirty="0"/>
            </a:br>
            <a:r>
              <a:rPr lang="en-US" sz="3600" i="1" dirty="0"/>
              <a:t>Demos 6 and 7</a:t>
            </a:r>
            <a:endParaRPr lang="en-US" i="1" dirty="0"/>
          </a:p>
        </p:txBody>
      </p:sp>
      <p:sp>
        <p:nvSpPr>
          <p:cNvPr id="3" name="Content Placeholder 2">
            <a:extLst>
              <a:ext uri="{FF2B5EF4-FFF2-40B4-BE49-F238E27FC236}">
                <a16:creationId xmlns:a16="http://schemas.microsoft.com/office/drawing/2014/main" id="{510BB1BA-A297-42F6-82C5-DC5A4C109770}"/>
              </a:ext>
            </a:extLst>
          </p:cNvPr>
          <p:cNvSpPr>
            <a:spLocks noGrp="1"/>
          </p:cNvSpPr>
          <p:nvPr>
            <p:ph sz="half" idx="1"/>
          </p:nvPr>
        </p:nvSpPr>
        <p:spPr/>
        <p:txBody>
          <a:bodyPr>
            <a:normAutofit fontScale="85000" lnSpcReduction="20000"/>
          </a:bodyPr>
          <a:lstStyle/>
          <a:p>
            <a:pPr marL="0" indent="0">
              <a:buNone/>
            </a:pPr>
            <a:r>
              <a:rPr lang="en-US" dirty="0"/>
              <a:t>JSON is a JavaScript standard and JavaScript prefers camelCasing.</a:t>
            </a:r>
          </a:p>
          <a:p>
            <a:pPr marL="0" indent="0">
              <a:buNone/>
            </a:pPr>
            <a:r>
              <a:rPr lang="en-US" dirty="0"/>
              <a:t>Your preferred language may have a different standard.</a:t>
            </a:r>
          </a:p>
          <a:p>
            <a:pPr marL="0" indent="0">
              <a:buNone/>
            </a:pPr>
            <a:r>
              <a:rPr lang="en-US" dirty="0"/>
              <a:t>For example, C# and Java are generally PascalCased for Classes and Properties (C#).</a:t>
            </a:r>
          </a:p>
        </p:txBody>
      </p:sp>
      <p:sp>
        <p:nvSpPr>
          <p:cNvPr id="4" name="Content Placeholder 3">
            <a:extLst>
              <a:ext uri="{FF2B5EF4-FFF2-40B4-BE49-F238E27FC236}">
                <a16:creationId xmlns:a16="http://schemas.microsoft.com/office/drawing/2014/main" id="{A0BA5FE1-1447-4957-B147-D660DED5CECC}"/>
              </a:ext>
            </a:extLst>
          </p:cNvPr>
          <p:cNvSpPr>
            <a:spLocks noGrp="1"/>
          </p:cNvSpPr>
          <p:nvPr>
            <p:ph sz="half" idx="2"/>
          </p:nvPr>
        </p:nvSpPr>
        <p:spPr/>
        <p:txBody>
          <a:bodyPr>
            <a:normAutofit fontScale="85000" lnSpcReduction="20000"/>
          </a:bodyPr>
          <a:lstStyle/>
          <a:p>
            <a:pPr marL="0" indent="0">
              <a:buNone/>
            </a:pPr>
            <a:r>
              <a:rPr lang="en-US" dirty="0"/>
              <a:t>Sometimes you have to tell your serializer that you are writing camelCase. For example, you are sending data from a server to a web browser. Web browsers use JavaScript and JavaScript naming conventions are usually camelCased.</a:t>
            </a:r>
          </a:p>
          <a:p>
            <a:pPr marL="0" indent="0">
              <a:buNone/>
            </a:pPr>
            <a:r>
              <a:rPr lang="en-US" dirty="0"/>
              <a:t>Data returning to your system from the browser will need to map the camelCase back to PascalCase (or whatever) via some mechanism (such as serializer configurations or attributes).</a:t>
            </a:r>
          </a:p>
        </p:txBody>
      </p:sp>
    </p:spTree>
    <p:extLst>
      <p:ext uri="{BB962C8B-B14F-4D97-AF65-F5344CB8AC3E}">
        <p14:creationId xmlns:p14="http://schemas.microsoft.com/office/powerpoint/2010/main" val="37065153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2BEC-8187-4E26-B07B-ECBDF591DF4C}"/>
              </a:ext>
            </a:extLst>
          </p:cNvPr>
          <p:cNvSpPr>
            <a:spLocks noGrp="1"/>
          </p:cNvSpPr>
          <p:nvPr>
            <p:ph type="title"/>
          </p:nvPr>
        </p:nvSpPr>
        <p:spPr/>
        <p:txBody>
          <a:bodyPr/>
          <a:lstStyle/>
          <a:p>
            <a:r>
              <a:rPr lang="en-US" dirty="0"/>
              <a:t>Case Conversion / Mapping</a:t>
            </a:r>
            <a:br>
              <a:rPr lang="en-US" dirty="0"/>
            </a:br>
            <a:r>
              <a:rPr lang="en-US" sz="3600" i="1" dirty="0"/>
              <a:t>Demo 6 - Configuration</a:t>
            </a:r>
            <a:endParaRPr lang="en-US" dirty="0"/>
          </a:p>
        </p:txBody>
      </p:sp>
      <p:sp>
        <p:nvSpPr>
          <p:cNvPr id="3" name="Content Placeholder 2">
            <a:extLst>
              <a:ext uri="{FF2B5EF4-FFF2-40B4-BE49-F238E27FC236}">
                <a16:creationId xmlns:a16="http://schemas.microsoft.com/office/drawing/2014/main" id="{8E19647E-A6BE-4713-AE05-7B63B17FAB24}"/>
              </a:ext>
            </a:extLst>
          </p:cNvPr>
          <p:cNvSpPr>
            <a:spLocks noGrp="1"/>
          </p:cNvSpPr>
          <p:nvPr>
            <p:ph sz="half" idx="1"/>
          </p:nvPr>
        </p:nvSpPr>
        <p:spPr>
          <a:xfrm>
            <a:off x="1593973" y="2178081"/>
            <a:ext cx="4425437" cy="3927093"/>
          </a:xfrm>
        </p:spPr>
        <p:txBody>
          <a:bodyPr>
            <a:noAutofit/>
          </a:bodyPr>
          <a:lstStyle/>
          <a:p>
            <a:pPr marL="0" indent="0">
              <a:buNone/>
            </a:pPr>
            <a:r>
              <a:rPr lang="en-US" sz="1200" dirty="0">
                <a:latin typeface="Cascadia Code" panose="020B0609020000020004" pitchFamily="49" charset="0"/>
                <a:cs typeface="Cascadia Code" panose="020B0609020000020004" pitchFamily="49" charset="0"/>
              </a:rPr>
              <a:t>{</a:t>
            </a:r>
          </a:p>
          <a:p>
            <a:pPr marL="0" indent="0">
              <a:buNone/>
            </a:pPr>
            <a:r>
              <a:rPr lang="en-US" sz="1200" dirty="0">
                <a:latin typeface="Cascadia Code" panose="020B0609020000020004" pitchFamily="49" charset="0"/>
                <a:cs typeface="Cascadia Code" panose="020B0609020000020004" pitchFamily="49" charset="0"/>
              </a:rPr>
              <a:t>   database: {</a:t>
            </a:r>
          </a:p>
          <a:p>
            <a:pPr marL="0" indent="0">
              <a:buNone/>
            </a:pPr>
            <a:r>
              <a:rPr lang="en-US" sz="1200" dirty="0">
                <a:latin typeface="Cascadia Code" panose="020B0609020000020004" pitchFamily="49" charset="0"/>
                <a:cs typeface="Cascadia Code" panose="020B0609020000020004" pitchFamily="49" charset="0"/>
              </a:rPr>
              <a:t>      userName: "Jeff",</a:t>
            </a:r>
          </a:p>
          <a:p>
            <a:pPr marL="0" indent="0">
              <a:buNone/>
            </a:pPr>
            <a:r>
              <a:rPr lang="en-US" sz="1200" dirty="0">
                <a:latin typeface="Cascadia Code" panose="020B0609020000020004" pitchFamily="49" charset="0"/>
                <a:cs typeface="Cascadia Code" panose="020B0609020000020004" pitchFamily="49" charset="0"/>
              </a:rPr>
              <a:t>      password: "blueCheese",</a:t>
            </a:r>
          </a:p>
          <a:p>
            <a:pPr marL="0" indent="0">
              <a:buNone/>
            </a:pPr>
            <a:r>
              <a:rPr lang="en-US" sz="1200" dirty="0">
                <a:latin typeface="Cascadia Code" panose="020B0609020000020004" pitchFamily="49" charset="0"/>
                <a:cs typeface="Cascadia Code" panose="020B0609020000020004" pitchFamily="49" charset="0"/>
              </a:rPr>
              <a:t>      rights: [</a:t>
            </a:r>
          </a:p>
          <a:p>
            <a:pPr marL="0" indent="0">
              <a:buNone/>
            </a:pPr>
            <a:r>
              <a:rPr lang="en-US" sz="1200" dirty="0">
                <a:latin typeface="Cascadia Code" panose="020B0609020000020004" pitchFamily="49" charset="0"/>
                <a:cs typeface="Cascadia Code" panose="020B0609020000020004" pitchFamily="49" charset="0"/>
              </a:rPr>
              <a:t>         "read", "update"</a:t>
            </a:r>
          </a:p>
          <a:p>
            <a:pPr marL="0" indent="0">
              <a:buNone/>
            </a:pPr>
            <a:r>
              <a:rPr lang="en-US" sz="1200" dirty="0">
                <a:latin typeface="Cascadia Code" panose="020B0609020000020004" pitchFamily="49" charset="0"/>
                <a:cs typeface="Cascadia Code" panose="020B0609020000020004" pitchFamily="49" charset="0"/>
              </a:rPr>
              <a:t>      ]</a:t>
            </a:r>
          </a:p>
          <a:p>
            <a:pPr marL="0" indent="0">
              <a:buNone/>
            </a:pPr>
            <a:r>
              <a:rPr lang="en-US" sz="1200" dirty="0">
                <a:latin typeface="Cascadia Code" panose="020B0609020000020004" pitchFamily="49" charset="0"/>
                <a:cs typeface="Cascadia Code" panose="020B0609020000020004" pitchFamily="49" charset="0"/>
              </a:rPr>
              <a:t>   }</a:t>
            </a:r>
          </a:p>
          <a:p>
            <a:pPr marL="0" indent="0">
              <a:buNone/>
            </a:pPr>
            <a:r>
              <a:rPr lang="en-US" sz="1200" dirty="0">
                <a:latin typeface="Cascadia Code" panose="020B0609020000020004" pitchFamily="49" charset="0"/>
                <a:cs typeface="Cascadia Code" panose="020B0609020000020004" pitchFamily="49" charset="0"/>
              </a:rPr>
              <a:t>}</a:t>
            </a:r>
          </a:p>
        </p:txBody>
      </p:sp>
      <p:sp>
        <p:nvSpPr>
          <p:cNvPr id="4" name="Content Placeholder 3">
            <a:extLst>
              <a:ext uri="{FF2B5EF4-FFF2-40B4-BE49-F238E27FC236}">
                <a16:creationId xmlns:a16="http://schemas.microsoft.com/office/drawing/2014/main" id="{C57911F8-2D50-470F-AFBC-FE0ACC17DD4B}"/>
              </a:ext>
            </a:extLst>
          </p:cNvPr>
          <p:cNvSpPr>
            <a:spLocks noGrp="1"/>
          </p:cNvSpPr>
          <p:nvPr>
            <p:ph sz="half" idx="2"/>
          </p:nvPr>
        </p:nvSpPr>
        <p:spPr>
          <a:xfrm>
            <a:off x="5154460" y="2178081"/>
            <a:ext cx="5793288" cy="3602681"/>
          </a:xfrm>
        </p:spPr>
        <p:txBody>
          <a:bodyPr>
            <a:noAutofit/>
          </a:bodyPr>
          <a:lstStyle/>
          <a:p>
            <a:pPr marL="0" indent="0">
              <a:buNone/>
            </a:pPr>
            <a:r>
              <a:rPr lang="en-US" sz="1100" dirty="0">
                <a:latin typeface="Cascadia Code" panose="020B0609020000020004" pitchFamily="49" charset="0"/>
                <a:cs typeface="Cascadia Code" panose="020B0609020000020004" pitchFamily="49" charset="0"/>
              </a:rPr>
              <a:t>public class Config {</a:t>
            </a:r>
            <a:br>
              <a:rPr lang="en-US" sz="1100" dirty="0">
                <a:latin typeface="Cascadia Code" panose="020B0609020000020004" pitchFamily="49" charset="0"/>
                <a:cs typeface="Cascadia Code" panose="020B0609020000020004" pitchFamily="49" charset="0"/>
              </a:rPr>
            </a:br>
            <a:endParaRPr lang="en-US" sz="1100" dirty="0">
              <a:latin typeface="Cascadia Code" panose="020B0609020000020004" pitchFamily="49" charset="0"/>
              <a:cs typeface="Cascadia Code" panose="020B0609020000020004" pitchFamily="49" charset="0"/>
            </a:endParaRPr>
          </a:p>
          <a:p>
            <a:pPr marL="0" indent="0">
              <a:buNone/>
            </a:pPr>
            <a:r>
              <a:rPr lang="en-US" sz="1100" dirty="0">
                <a:latin typeface="Cascadia Code" panose="020B0609020000020004" pitchFamily="49" charset="0"/>
                <a:cs typeface="Cascadia Code" panose="020B0609020000020004" pitchFamily="49" charset="0"/>
              </a:rPr>
              <a:t>   public Database camelCase { get; set; }</a:t>
            </a:r>
          </a:p>
          <a:p>
            <a:pPr marL="0" indent="0">
              <a:buNone/>
            </a:pPr>
            <a:r>
              <a:rPr lang="en-US" sz="1100" dirty="0">
                <a:latin typeface="Cascadia Code" panose="020B0609020000020004" pitchFamily="49" charset="0"/>
                <a:cs typeface="Cascadia Code" panose="020B0609020000020004" pitchFamily="49" charset="0"/>
              </a:rPr>
              <a:t>}</a:t>
            </a:r>
            <a:br>
              <a:rPr lang="en-US" sz="1100" dirty="0">
                <a:latin typeface="Cascadia Code" panose="020B0609020000020004" pitchFamily="49" charset="0"/>
                <a:cs typeface="Cascadia Code" panose="020B0609020000020004" pitchFamily="49" charset="0"/>
              </a:rPr>
            </a:br>
            <a:br>
              <a:rPr lang="en-US" sz="1100" dirty="0">
                <a:latin typeface="Cascadia Code" panose="020B0609020000020004" pitchFamily="49" charset="0"/>
                <a:cs typeface="Cascadia Code" panose="020B0609020000020004" pitchFamily="49" charset="0"/>
              </a:rPr>
            </a:br>
            <a:r>
              <a:rPr lang="en-US" sz="1100" dirty="0">
                <a:latin typeface="Cascadia Code" panose="020B0609020000020004" pitchFamily="49" charset="0"/>
                <a:cs typeface="Cascadia Code" panose="020B0609020000020004" pitchFamily="49" charset="0"/>
              </a:rPr>
              <a:t>public class Database {</a:t>
            </a:r>
            <a:br>
              <a:rPr lang="en-US" sz="1100" dirty="0">
                <a:latin typeface="Cascadia Code" panose="020B0609020000020004" pitchFamily="49" charset="0"/>
                <a:cs typeface="Cascadia Code" panose="020B0609020000020004" pitchFamily="49" charset="0"/>
              </a:rPr>
            </a:br>
            <a:br>
              <a:rPr lang="en-US" sz="1100" dirty="0">
                <a:latin typeface="Cascadia Code" panose="020B0609020000020004" pitchFamily="49" charset="0"/>
                <a:cs typeface="Cascadia Code" panose="020B0609020000020004" pitchFamily="49" charset="0"/>
              </a:rPr>
            </a:br>
            <a:r>
              <a:rPr lang="en-US" sz="1100" dirty="0">
                <a:latin typeface="Cascadia Code" panose="020B0609020000020004" pitchFamily="49" charset="0"/>
                <a:cs typeface="Cascadia Code" panose="020B0609020000020004" pitchFamily="49" charset="0"/>
              </a:rPr>
              <a:t>   public string UserName { get; set; }</a:t>
            </a:r>
          </a:p>
          <a:p>
            <a:pPr marL="0" indent="0">
              <a:buNone/>
            </a:pPr>
            <a:r>
              <a:rPr lang="en-US" sz="1100" dirty="0">
                <a:latin typeface="Cascadia Code" panose="020B0609020000020004" pitchFamily="49" charset="0"/>
                <a:cs typeface="Cascadia Code" panose="020B0609020000020004" pitchFamily="49" charset="0"/>
              </a:rPr>
              <a:t>   public string Password { get; set; }</a:t>
            </a:r>
          </a:p>
          <a:p>
            <a:pPr marL="0" indent="0">
              <a:buNone/>
            </a:pPr>
            <a:r>
              <a:rPr lang="en-US" sz="1100" dirty="0">
                <a:latin typeface="Cascadia Code" panose="020B0609020000020004" pitchFamily="49" charset="0"/>
                <a:cs typeface="Cascadia Code" panose="020B0609020000020004" pitchFamily="49" charset="0"/>
              </a:rPr>
              <a:t>   public string Rights[] { get; set; }</a:t>
            </a:r>
          </a:p>
          <a:p>
            <a:pPr marL="0" indent="0">
              <a:buNone/>
            </a:pPr>
            <a:r>
              <a:rPr lang="en-US" sz="1100" dirty="0">
                <a:latin typeface="Cascadia Code" panose="020B0609020000020004" pitchFamily="49" charset="0"/>
                <a:cs typeface="Cascadia Code" panose="020B0609020000020004" pitchFamily="49" charset="0"/>
              </a:rPr>
              <a:t>}</a:t>
            </a:r>
            <a:br>
              <a:rPr lang="en-US" sz="1100" dirty="0">
                <a:latin typeface="Cascadia Code" panose="020B0609020000020004" pitchFamily="49" charset="0"/>
                <a:cs typeface="Cascadia Code" panose="020B0609020000020004" pitchFamily="49" charset="0"/>
              </a:rPr>
            </a:br>
            <a:endParaRPr lang="en-US" sz="1100" dirty="0">
              <a:latin typeface="Cascadia Code" panose="020B0609020000020004" pitchFamily="49" charset="0"/>
              <a:cs typeface="Cascadia Code" panose="020B0609020000020004" pitchFamily="49" charset="0"/>
            </a:endParaRPr>
          </a:p>
          <a:p>
            <a:pPr marL="0" indent="0">
              <a:buNone/>
            </a:pPr>
            <a:r>
              <a:rPr lang="en-US" sz="1100" dirty="0"/>
              <a:t>var jsonConfig = new JsonSerializerOptions</a:t>
            </a:r>
            <a:br>
              <a:rPr lang="en-US" sz="1100" dirty="0"/>
            </a:br>
            <a:r>
              <a:rPr lang="en-US" sz="1100" dirty="0"/>
              <a:t>      { PropertyNamingPolicy = JsonNamingPolicy.CamelCase };</a:t>
            </a:r>
          </a:p>
          <a:p>
            <a:pPr marL="0" indent="0">
              <a:buNone/>
            </a:pPr>
            <a:r>
              <a:rPr lang="en-US" sz="1100" dirty="0"/>
              <a:t>var myData = System.Text.Json.JsonSerializer.Serialize(json, jsonConfig);</a:t>
            </a:r>
          </a:p>
          <a:p>
            <a:pPr marL="0" indent="0">
              <a:buNone/>
            </a:pPr>
            <a:endParaRPr lang="en-US" sz="1100" dirty="0">
              <a:latin typeface="Cascadia Code" panose="020B0609020000020004" pitchFamily="49" charset="0"/>
              <a:cs typeface="Cascadia Code" panose="020B0609020000020004" pitchFamily="49" charset="0"/>
            </a:endParaRPr>
          </a:p>
        </p:txBody>
      </p:sp>
      <p:sp>
        <p:nvSpPr>
          <p:cNvPr id="8" name="Rectangle: Rounded Corners 7">
            <a:extLst>
              <a:ext uri="{FF2B5EF4-FFF2-40B4-BE49-F238E27FC236}">
                <a16:creationId xmlns:a16="http://schemas.microsoft.com/office/drawing/2014/main" id="{B4F9519D-E295-41BB-9F0D-FE2E84834DAB}"/>
              </a:ext>
            </a:extLst>
          </p:cNvPr>
          <p:cNvSpPr/>
          <p:nvPr/>
        </p:nvSpPr>
        <p:spPr>
          <a:xfrm>
            <a:off x="2486417" y="4857433"/>
            <a:ext cx="1158658" cy="5683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JSON</a:t>
            </a:r>
          </a:p>
        </p:txBody>
      </p:sp>
      <p:sp>
        <p:nvSpPr>
          <p:cNvPr id="9" name="Rectangle: Rounded Corners 8">
            <a:extLst>
              <a:ext uri="{FF2B5EF4-FFF2-40B4-BE49-F238E27FC236}">
                <a16:creationId xmlns:a16="http://schemas.microsoft.com/office/drawing/2014/main" id="{3A727160-D87F-4EEC-892B-3BB46A9A3B6D}"/>
              </a:ext>
            </a:extLst>
          </p:cNvPr>
          <p:cNvSpPr/>
          <p:nvPr/>
        </p:nvSpPr>
        <p:spPr>
          <a:xfrm>
            <a:off x="9705583" y="4780296"/>
            <a:ext cx="1029221" cy="5683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3" name="TextBox 12">
            <a:extLst>
              <a:ext uri="{FF2B5EF4-FFF2-40B4-BE49-F238E27FC236}">
                <a16:creationId xmlns:a16="http://schemas.microsoft.com/office/drawing/2014/main" id="{91286052-DB80-47AC-BDD8-951731DDD6AD}"/>
              </a:ext>
            </a:extLst>
          </p:cNvPr>
          <p:cNvSpPr txBox="1"/>
          <p:nvPr/>
        </p:nvSpPr>
        <p:spPr>
          <a:xfrm>
            <a:off x="5154460" y="5141592"/>
            <a:ext cx="6880575" cy="2416944"/>
          </a:xfrm>
          <a:prstGeom prst="rect">
            <a:avLst/>
          </a:prstGeom>
        </p:spPr>
        <p:txBody>
          <a:bodyPr vert="horz" lIns="91440" tIns="45720" rIns="91440" bIns="45720" rtlCol="0">
            <a:normAutofit/>
          </a:bodyPr>
          <a:lstStyle>
            <a:lvl1pPr indent="0">
              <a:lnSpc>
                <a:spcPct val="110000"/>
              </a:lnSpc>
              <a:spcBef>
                <a:spcPts val="1200"/>
              </a:spcBef>
              <a:buClr>
                <a:schemeClr val="accent1"/>
              </a:buClr>
              <a:buFont typeface="Arial" panose="020B0604020202020204" pitchFamily="34" charset="0"/>
              <a:buNone/>
              <a:defRPr sz="1400">
                <a:latin typeface="Cascadia Code" panose="020B0609020000020004" pitchFamily="49" charset="0"/>
                <a:cs typeface="Cascadia Code" panose="020B0609020000020004" pitchFamily="49" charset="0"/>
              </a:defRPr>
            </a:lvl1pPr>
            <a:lvl2pPr indent="-228600">
              <a:lnSpc>
                <a:spcPct val="110000"/>
              </a:lnSpc>
              <a:spcBef>
                <a:spcPts val="600"/>
              </a:spcBef>
              <a:buClr>
                <a:schemeClr val="accent1"/>
              </a:buClr>
              <a:buFont typeface="Arial" panose="020B0604020202020204" pitchFamily="34" charset="0"/>
              <a:buChar char="•"/>
              <a:defRPr sz="1900"/>
            </a:lvl2pPr>
            <a:lvl3pPr marL="685800" indent="-228600">
              <a:lnSpc>
                <a:spcPct val="110000"/>
              </a:lnSpc>
              <a:spcBef>
                <a:spcPts val="600"/>
              </a:spcBef>
              <a:buClr>
                <a:schemeClr val="accent1"/>
              </a:buClr>
              <a:buFont typeface="Arial" panose="020B0604020202020204" pitchFamily="34" charset="0"/>
              <a:buChar char="•"/>
              <a:defRPr sz="1700"/>
            </a:lvl3pPr>
            <a:lvl4pPr marL="914400" indent="-228600">
              <a:lnSpc>
                <a:spcPct val="110000"/>
              </a:lnSpc>
              <a:spcBef>
                <a:spcPts val="600"/>
              </a:spcBef>
              <a:buClr>
                <a:schemeClr val="accent1"/>
              </a:buClr>
              <a:buFont typeface="Arial" panose="020B0604020202020204" pitchFamily="34" charset="0"/>
              <a:buChar char="•"/>
              <a:defRPr sz="1500"/>
            </a:lvl4pPr>
            <a:lvl5pPr marL="1143000" indent="-228600">
              <a:lnSpc>
                <a:spcPct val="110000"/>
              </a:lnSpc>
              <a:spcBef>
                <a:spcPts val="600"/>
              </a:spcBef>
              <a:buClr>
                <a:schemeClr val="accent1"/>
              </a:buClr>
              <a:buFont typeface="Arial" panose="020B0604020202020204" pitchFamily="34" charset="0"/>
              <a:buChar char="•"/>
              <a:defRPr sz="1500"/>
            </a:lvl5pPr>
            <a:lvl6pPr marL="2514600" indent="-228600">
              <a:lnSpc>
                <a:spcPct val="90000"/>
              </a:lnSpc>
              <a:spcBef>
                <a:spcPts val="500"/>
              </a:spcBef>
              <a:buFont typeface="Arial" panose="020B0604020202020204" pitchFamily="34" charset="0"/>
              <a:buChar char="•"/>
              <a:defRPr/>
            </a:lvl6pPr>
            <a:lvl7pPr marL="2971800" indent="-228600">
              <a:lnSpc>
                <a:spcPct val="90000"/>
              </a:lnSpc>
              <a:spcBef>
                <a:spcPts val="500"/>
              </a:spcBef>
              <a:buFont typeface="Arial" panose="020B0604020202020204" pitchFamily="34" charset="0"/>
              <a:buChar char="•"/>
              <a:defRPr/>
            </a:lvl7pPr>
            <a:lvl8pPr marL="3429000" indent="-228600">
              <a:lnSpc>
                <a:spcPct val="90000"/>
              </a:lnSpc>
              <a:spcBef>
                <a:spcPts val="500"/>
              </a:spcBef>
              <a:buFont typeface="Arial" panose="020B0604020202020204" pitchFamily="34" charset="0"/>
              <a:buChar char="•"/>
              <a:defRPr/>
            </a:lvl8pPr>
            <a:lvl9pPr marL="3886200" indent="-228600">
              <a:lnSpc>
                <a:spcPct val="90000"/>
              </a:lnSpc>
              <a:spcBef>
                <a:spcPts val="500"/>
              </a:spcBef>
              <a:buFont typeface="Arial" panose="020B0604020202020204" pitchFamily="34" charset="0"/>
              <a:buChar char="•"/>
              <a:defRPr/>
            </a:lvl9pPr>
          </a:lstStyle>
          <a:p>
            <a:endParaRPr lang="en-US" sz="1200" dirty="0"/>
          </a:p>
        </p:txBody>
      </p:sp>
    </p:spTree>
    <p:extLst>
      <p:ext uri="{BB962C8B-B14F-4D97-AF65-F5344CB8AC3E}">
        <p14:creationId xmlns:p14="http://schemas.microsoft.com/office/powerpoint/2010/main" val="16692240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2BEC-8187-4E26-B07B-ECBDF591DF4C}"/>
              </a:ext>
            </a:extLst>
          </p:cNvPr>
          <p:cNvSpPr>
            <a:spLocks noGrp="1"/>
          </p:cNvSpPr>
          <p:nvPr>
            <p:ph type="title"/>
          </p:nvPr>
        </p:nvSpPr>
        <p:spPr/>
        <p:txBody>
          <a:bodyPr/>
          <a:lstStyle/>
          <a:p>
            <a:r>
              <a:rPr lang="en-US" dirty="0"/>
              <a:t>Case Conversion / Mapping</a:t>
            </a:r>
            <a:br>
              <a:rPr lang="en-US" dirty="0"/>
            </a:br>
            <a:r>
              <a:rPr lang="en-US" sz="3600" i="1" dirty="0"/>
              <a:t>Demo 7 – Attribute Mapping</a:t>
            </a:r>
            <a:endParaRPr lang="en-US" dirty="0"/>
          </a:p>
        </p:txBody>
      </p:sp>
      <p:sp>
        <p:nvSpPr>
          <p:cNvPr id="3" name="Content Placeholder 2">
            <a:extLst>
              <a:ext uri="{FF2B5EF4-FFF2-40B4-BE49-F238E27FC236}">
                <a16:creationId xmlns:a16="http://schemas.microsoft.com/office/drawing/2014/main" id="{8E19647E-A6BE-4713-AE05-7B63B17FAB24}"/>
              </a:ext>
            </a:extLst>
          </p:cNvPr>
          <p:cNvSpPr>
            <a:spLocks noGrp="1"/>
          </p:cNvSpPr>
          <p:nvPr>
            <p:ph sz="half" idx="1"/>
          </p:nvPr>
        </p:nvSpPr>
        <p:spPr>
          <a:xfrm>
            <a:off x="1593973" y="2178081"/>
            <a:ext cx="4425437" cy="3927093"/>
          </a:xfrm>
        </p:spPr>
        <p:txBody>
          <a:bodyPr>
            <a:noAutofit/>
          </a:bodyPr>
          <a:lstStyle/>
          <a:p>
            <a:pPr marL="0" indent="0">
              <a:buNone/>
            </a:pPr>
            <a:r>
              <a:rPr lang="en-US" sz="1800" dirty="0">
                <a:latin typeface="Cascadia Code" panose="020B0609020000020004" pitchFamily="49" charset="0"/>
                <a:cs typeface="Cascadia Code" panose="020B0609020000020004" pitchFamily="49" charset="0"/>
              </a:rPr>
              <a:t>{</a:t>
            </a:r>
          </a:p>
          <a:p>
            <a:pPr marL="0" indent="0">
              <a:buNone/>
            </a:pPr>
            <a:r>
              <a:rPr lang="en-US" sz="1800" dirty="0">
                <a:latin typeface="Cascadia Code" panose="020B0609020000020004" pitchFamily="49" charset="0"/>
                <a:cs typeface="Cascadia Code" panose="020B0609020000020004" pitchFamily="49" charset="0"/>
              </a:rPr>
              <a:t>   database: {</a:t>
            </a:r>
          </a:p>
          <a:p>
            <a:pPr marL="0" indent="0">
              <a:buNone/>
            </a:pPr>
            <a:r>
              <a:rPr lang="en-US" sz="1800" dirty="0">
                <a:latin typeface="Cascadia Code" panose="020B0609020000020004" pitchFamily="49" charset="0"/>
                <a:cs typeface="Cascadia Code" panose="020B0609020000020004" pitchFamily="49" charset="0"/>
              </a:rPr>
              <a:t>      userName: "Jeff",</a:t>
            </a:r>
          </a:p>
          <a:p>
            <a:pPr marL="0" indent="0">
              <a:buNone/>
            </a:pPr>
            <a:r>
              <a:rPr lang="en-US" sz="1800" dirty="0">
                <a:latin typeface="Cascadia Code" panose="020B0609020000020004" pitchFamily="49" charset="0"/>
                <a:cs typeface="Cascadia Code" panose="020B0609020000020004" pitchFamily="49" charset="0"/>
              </a:rPr>
              <a:t>      password: "blueCheese",</a:t>
            </a:r>
          </a:p>
          <a:p>
            <a:pPr marL="0" indent="0">
              <a:buNone/>
            </a:pPr>
            <a:r>
              <a:rPr lang="en-US" sz="1800" dirty="0">
                <a:latin typeface="Cascadia Code" panose="020B0609020000020004" pitchFamily="49" charset="0"/>
                <a:cs typeface="Cascadia Code" panose="020B0609020000020004" pitchFamily="49" charset="0"/>
              </a:rPr>
              <a:t>      rights: [</a:t>
            </a:r>
          </a:p>
          <a:p>
            <a:pPr marL="0" indent="0">
              <a:buNone/>
            </a:pPr>
            <a:r>
              <a:rPr lang="en-US" sz="1800" dirty="0">
                <a:latin typeface="Cascadia Code" panose="020B0609020000020004" pitchFamily="49" charset="0"/>
                <a:cs typeface="Cascadia Code" panose="020B0609020000020004" pitchFamily="49" charset="0"/>
              </a:rPr>
              <a:t>         "read", "update"</a:t>
            </a:r>
          </a:p>
          <a:p>
            <a:pPr marL="0" indent="0">
              <a:buNone/>
            </a:pPr>
            <a:r>
              <a:rPr lang="en-US" sz="1800" dirty="0">
                <a:latin typeface="Cascadia Code" panose="020B0609020000020004" pitchFamily="49" charset="0"/>
                <a:cs typeface="Cascadia Code" panose="020B0609020000020004" pitchFamily="49" charset="0"/>
              </a:rPr>
              <a:t>      ]</a:t>
            </a:r>
          </a:p>
          <a:p>
            <a:pPr marL="0" indent="0">
              <a:buNone/>
            </a:pPr>
            <a:r>
              <a:rPr lang="en-US" sz="1800" dirty="0">
                <a:latin typeface="Cascadia Code" panose="020B0609020000020004" pitchFamily="49" charset="0"/>
                <a:cs typeface="Cascadia Code" panose="020B0609020000020004" pitchFamily="49" charset="0"/>
              </a:rPr>
              <a:t>   }</a:t>
            </a:r>
          </a:p>
          <a:p>
            <a:pPr marL="0" indent="0">
              <a:buNone/>
            </a:pPr>
            <a:r>
              <a:rPr lang="en-US" sz="1800" dirty="0">
                <a:latin typeface="Cascadia Code" panose="020B0609020000020004" pitchFamily="49" charset="0"/>
                <a:cs typeface="Cascadia Code" panose="020B0609020000020004" pitchFamily="49" charset="0"/>
              </a:rPr>
              <a:t>}</a:t>
            </a:r>
          </a:p>
        </p:txBody>
      </p:sp>
      <p:sp>
        <p:nvSpPr>
          <p:cNvPr id="4" name="Content Placeholder 3">
            <a:extLst>
              <a:ext uri="{FF2B5EF4-FFF2-40B4-BE49-F238E27FC236}">
                <a16:creationId xmlns:a16="http://schemas.microsoft.com/office/drawing/2014/main" id="{C57911F8-2D50-470F-AFBC-FE0ACC17DD4B}"/>
              </a:ext>
            </a:extLst>
          </p:cNvPr>
          <p:cNvSpPr>
            <a:spLocks noGrp="1"/>
          </p:cNvSpPr>
          <p:nvPr>
            <p:ph sz="half" idx="2"/>
          </p:nvPr>
        </p:nvSpPr>
        <p:spPr>
          <a:xfrm>
            <a:off x="6019410" y="2178081"/>
            <a:ext cx="5554639" cy="4379294"/>
          </a:xfrm>
        </p:spPr>
        <p:txBody>
          <a:bodyPr>
            <a:normAutofit/>
          </a:bodyPr>
          <a:lstStyle/>
          <a:p>
            <a:pPr marL="0" indent="0">
              <a:buNone/>
            </a:pPr>
            <a:r>
              <a:rPr lang="en-US" sz="1400" dirty="0">
                <a:latin typeface="Cascadia Code" panose="020B0609020000020004" pitchFamily="49" charset="0"/>
                <a:cs typeface="Cascadia Code" panose="020B0609020000020004" pitchFamily="49" charset="0"/>
              </a:rPr>
              <a:t>public class Config {</a:t>
            </a:r>
            <a:br>
              <a:rPr lang="en-US" sz="1400" dirty="0">
                <a:latin typeface="Cascadia Code" panose="020B0609020000020004" pitchFamily="49" charset="0"/>
                <a:cs typeface="Cascadia Code" panose="020B0609020000020004" pitchFamily="49" charset="0"/>
              </a:rPr>
            </a:br>
            <a:endParaRPr lang="en-US" sz="1400" dirty="0">
              <a:latin typeface="Cascadia Code" panose="020B0609020000020004" pitchFamily="49" charset="0"/>
              <a:cs typeface="Cascadia Code" panose="020B0609020000020004" pitchFamily="49" charset="0"/>
            </a:endParaRPr>
          </a:p>
          <a:p>
            <a:pPr marL="0" indent="0">
              <a:buNone/>
            </a:pPr>
            <a:r>
              <a:rPr lang="en-US" sz="1400" dirty="0">
                <a:latin typeface="Cascadia Code" panose="020B0609020000020004" pitchFamily="49" charset="0"/>
                <a:cs typeface="Cascadia Code" panose="020B0609020000020004" pitchFamily="49" charset="0"/>
              </a:rPr>
              <a:t>   [JsonPropertyName("database")]</a:t>
            </a: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   public Database my Data { get; set; }</a:t>
            </a:r>
          </a:p>
          <a:p>
            <a:pPr marL="0" indent="0">
              <a:buNone/>
            </a:pPr>
            <a:r>
              <a:rPr lang="en-US" sz="1400" dirty="0">
                <a:latin typeface="Cascadia Code" panose="020B0609020000020004" pitchFamily="49" charset="0"/>
                <a:cs typeface="Cascadia Code" panose="020B0609020000020004" pitchFamily="49" charset="0"/>
              </a:rPr>
              <a:t>}</a:t>
            </a:r>
            <a:br>
              <a:rPr lang="en-US" sz="1400" dirty="0">
                <a:latin typeface="Cascadia Code" panose="020B0609020000020004" pitchFamily="49" charset="0"/>
                <a:cs typeface="Cascadia Code" panose="020B0609020000020004" pitchFamily="49" charset="0"/>
              </a:rPr>
            </a:b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public class Database {</a:t>
            </a:r>
            <a:br>
              <a:rPr lang="en-US" sz="1400" dirty="0">
                <a:latin typeface="Cascadia Code" panose="020B0609020000020004" pitchFamily="49" charset="0"/>
                <a:cs typeface="Cascadia Code" panose="020B0609020000020004" pitchFamily="49" charset="0"/>
              </a:rPr>
            </a:b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   [JsonPropertyName("username")]</a:t>
            </a: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   public string UserName { get; set; }</a:t>
            </a:r>
          </a:p>
          <a:p>
            <a:pPr marL="0" indent="0">
              <a:buNone/>
            </a:pPr>
            <a:r>
              <a:rPr lang="en-US" sz="1400" dirty="0">
                <a:latin typeface="Cascadia Code" panose="020B0609020000020004" pitchFamily="49" charset="0"/>
                <a:cs typeface="Cascadia Code" panose="020B0609020000020004" pitchFamily="49" charset="0"/>
              </a:rPr>
              <a:t>   [JsonPropertyName("password")]</a:t>
            </a: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   public string Password { get; set; }</a:t>
            </a:r>
          </a:p>
          <a:p>
            <a:pPr marL="0" indent="0">
              <a:buNone/>
            </a:pPr>
            <a:r>
              <a:rPr lang="en-US" sz="1400" dirty="0">
                <a:latin typeface="Cascadia Code" panose="020B0609020000020004" pitchFamily="49" charset="0"/>
                <a:cs typeface="Cascadia Code" panose="020B0609020000020004" pitchFamily="49" charset="0"/>
              </a:rPr>
              <a:t>   [JsonPropertyName("rights")]</a:t>
            </a: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   public string Rights[] { get; set; }</a:t>
            </a:r>
          </a:p>
          <a:p>
            <a:pPr marL="0" indent="0">
              <a:buNone/>
            </a:pPr>
            <a:r>
              <a:rPr lang="en-US" sz="1400" dirty="0">
                <a:latin typeface="Cascadia Code" panose="020B0609020000020004" pitchFamily="49" charset="0"/>
                <a:cs typeface="Cascadia Code" panose="020B0609020000020004" pitchFamily="49" charset="0"/>
              </a:rPr>
              <a:t>}</a:t>
            </a:r>
          </a:p>
        </p:txBody>
      </p:sp>
      <p:sp>
        <p:nvSpPr>
          <p:cNvPr id="8" name="Rectangle: Rounded Corners 7">
            <a:extLst>
              <a:ext uri="{FF2B5EF4-FFF2-40B4-BE49-F238E27FC236}">
                <a16:creationId xmlns:a16="http://schemas.microsoft.com/office/drawing/2014/main" id="{B4F9519D-E295-41BB-9F0D-FE2E84834DAB}"/>
              </a:ext>
            </a:extLst>
          </p:cNvPr>
          <p:cNvSpPr/>
          <p:nvPr/>
        </p:nvSpPr>
        <p:spPr>
          <a:xfrm>
            <a:off x="2404998" y="5709156"/>
            <a:ext cx="1158658" cy="5683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JSON</a:t>
            </a:r>
          </a:p>
        </p:txBody>
      </p:sp>
      <p:sp>
        <p:nvSpPr>
          <p:cNvPr id="9" name="Rectangle: Rounded Corners 8">
            <a:extLst>
              <a:ext uri="{FF2B5EF4-FFF2-40B4-BE49-F238E27FC236}">
                <a16:creationId xmlns:a16="http://schemas.microsoft.com/office/drawing/2014/main" id="{3A727160-D87F-4EEC-892B-3BB46A9A3B6D}"/>
              </a:ext>
            </a:extLst>
          </p:cNvPr>
          <p:cNvSpPr/>
          <p:nvPr/>
        </p:nvSpPr>
        <p:spPr>
          <a:xfrm>
            <a:off x="10500987" y="5709156"/>
            <a:ext cx="1029221" cy="5683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Tree>
    <p:extLst>
      <p:ext uri="{BB962C8B-B14F-4D97-AF65-F5344CB8AC3E}">
        <p14:creationId xmlns:p14="http://schemas.microsoft.com/office/powerpoint/2010/main" val="17725935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2BEC-8187-4E26-B07B-ECBDF591DF4C}"/>
              </a:ext>
            </a:extLst>
          </p:cNvPr>
          <p:cNvSpPr>
            <a:spLocks noGrp="1"/>
          </p:cNvSpPr>
          <p:nvPr>
            <p:ph type="title"/>
          </p:nvPr>
        </p:nvSpPr>
        <p:spPr/>
        <p:txBody>
          <a:bodyPr>
            <a:normAutofit fontScale="90000"/>
          </a:bodyPr>
          <a:lstStyle/>
          <a:p>
            <a:r>
              <a:rPr lang="en-US" dirty="0"/>
              <a:t>Attribute Mapping</a:t>
            </a:r>
            <a:br>
              <a:rPr lang="en-US" dirty="0"/>
            </a:br>
            <a:r>
              <a:rPr lang="en-US" sz="3600" i="1" dirty="0"/>
              <a:t>Attribute mapping useful to map poorly labeled keys to descriptive property names</a:t>
            </a:r>
            <a:endParaRPr lang="en-US" dirty="0"/>
          </a:p>
        </p:txBody>
      </p:sp>
      <p:sp>
        <p:nvSpPr>
          <p:cNvPr id="3" name="Content Placeholder 2">
            <a:extLst>
              <a:ext uri="{FF2B5EF4-FFF2-40B4-BE49-F238E27FC236}">
                <a16:creationId xmlns:a16="http://schemas.microsoft.com/office/drawing/2014/main" id="{8E19647E-A6BE-4713-AE05-7B63B17FAB24}"/>
              </a:ext>
            </a:extLst>
          </p:cNvPr>
          <p:cNvSpPr>
            <a:spLocks noGrp="1"/>
          </p:cNvSpPr>
          <p:nvPr>
            <p:ph sz="half" idx="1"/>
          </p:nvPr>
        </p:nvSpPr>
        <p:spPr>
          <a:xfrm>
            <a:off x="1593973" y="2178081"/>
            <a:ext cx="4425437" cy="3927093"/>
          </a:xfrm>
        </p:spPr>
        <p:txBody>
          <a:bodyPr>
            <a:noAutofit/>
          </a:bodyPr>
          <a:lstStyle/>
          <a:p>
            <a:pPr marL="0" indent="0">
              <a:buNone/>
            </a:pPr>
            <a:r>
              <a:rPr lang="en-US" sz="1800" dirty="0">
                <a:latin typeface="Cascadia Code" panose="020B0609020000020004" pitchFamily="49" charset="0"/>
                <a:cs typeface="Cascadia Code" panose="020B0609020000020004" pitchFamily="49" charset="0"/>
              </a:rPr>
              <a:t>{</a:t>
            </a:r>
          </a:p>
          <a:p>
            <a:pPr marL="0" indent="0">
              <a:buNone/>
            </a:pPr>
            <a:r>
              <a:rPr lang="en-US" sz="1800" dirty="0">
                <a:latin typeface="Cascadia Code" panose="020B0609020000020004" pitchFamily="49" charset="0"/>
                <a:cs typeface="Cascadia Code" panose="020B0609020000020004" pitchFamily="49" charset="0"/>
              </a:rPr>
              <a:t>   db: {</a:t>
            </a:r>
          </a:p>
          <a:p>
            <a:pPr marL="0" indent="0">
              <a:buNone/>
            </a:pPr>
            <a:r>
              <a:rPr lang="en-US" sz="1800" dirty="0">
                <a:latin typeface="Cascadia Code" panose="020B0609020000020004" pitchFamily="49" charset="0"/>
                <a:cs typeface="Cascadia Code" panose="020B0609020000020004" pitchFamily="49" charset="0"/>
              </a:rPr>
              <a:t>      un: "Jeff",</a:t>
            </a:r>
          </a:p>
          <a:p>
            <a:pPr marL="0" indent="0">
              <a:buNone/>
            </a:pPr>
            <a:r>
              <a:rPr lang="en-US" sz="1800" dirty="0">
                <a:latin typeface="Cascadia Code" panose="020B0609020000020004" pitchFamily="49" charset="0"/>
                <a:cs typeface="Cascadia Code" panose="020B0609020000020004" pitchFamily="49" charset="0"/>
              </a:rPr>
              <a:t>      pw: "blueCheese",</a:t>
            </a:r>
          </a:p>
          <a:p>
            <a:pPr marL="0" indent="0">
              <a:buNone/>
            </a:pPr>
            <a:r>
              <a:rPr lang="en-US" sz="1800" dirty="0">
                <a:latin typeface="Cascadia Code" panose="020B0609020000020004" pitchFamily="49" charset="0"/>
                <a:cs typeface="Cascadia Code" panose="020B0609020000020004" pitchFamily="49" charset="0"/>
              </a:rPr>
              <a:t>      grants: [</a:t>
            </a:r>
          </a:p>
          <a:p>
            <a:pPr marL="0" indent="0">
              <a:buNone/>
            </a:pPr>
            <a:r>
              <a:rPr lang="en-US" sz="1800" dirty="0">
                <a:latin typeface="Cascadia Code" panose="020B0609020000020004" pitchFamily="49" charset="0"/>
                <a:cs typeface="Cascadia Code" panose="020B0609020000020004" pitchFamily="49" charset="0"/>
              </a:rPr>
              <a:t>         "read", "update"</a:t>
            </a:r>
          </a:p>
          <a:p>
            <a:pPr marL="0" indent="0">
              <a:buNone/>
            </a:pPr>
            <a:r>
              <a:rPr lang="en-US" sz="1800" dirty="0">
                <a:latin typeface="Cascadia Code" panose="020B0609020000020004" pitchFamily="49" charset="0"/>
                <a:cs typeface="Cascadia Code" panose="020B0609020000020004" pitchFamily="49" charset="0"/>
              </a:rPr>
              <a:t>      ]</a:t>
            </a:r>
          </a:p>
          <a:p>
            <a:pPr marL="0" indent="0">
              <a:buNone/>
            </a:pPr>
            <a:r>
              <a:rPr lang="en-US" sz="1800" dirty="0">
                <a:latin typeface="Cascadia Code" panose="020B0609020000020004" pitchFamily="49" charset="0"/>
                <a:cs typeface="Cascadia Code" panose="020B0609020000020004" pitchFamily="49" charset="0"/>
              </a:rPr>
              <a:t>   }</a:t>
            </a:r>
          </a:p>
          <a:p>
            <a:pPr marL="0" indent="0">
              <a:buNone/>
            </a:pPr>
            <a:r>
              <a:rPr lang="en-US" sz="1800" dirty="0">
                <a:latin typeface="Cascadia Code" panose="020B0609020000020004" pitchFamily="49" charset="0"/>
                <a:cs typeface="Cascadia Code" panose="020B0609020000020004" pitchFamily="49" charset="0"/>
              </a:rPr>
              <a:t>}</a:t>
            </a:r>
          </a:p>
        </p:txBody>
      </p:sp>
      <p:sp>
        <p:nvSpPr>
          <p:cNvPr id="4" name="Content Placeholder 3">
            <a:extLst>
              <a:ext uri="{FF2B5EF4-FFF2-40B4-BE49-F238E27FC236}">
                <a16:creationId xmlns:a16="http://schemas.microsoft.com/office/drawing/2014/main" id="{C57911F8-2D50-470F-AFBC-FE0ACC17DD4B}"/>
              </a:ext>
            </a:extLst>
          </p:cNvPr>
          <p:cNvSpPr>
            <a:spLocks noGrp="1"/>
          </p:cNvSpPr>
          <p:nvPr>
            <p:ph sz="half" idx="2"/>
          </p:nvPr>
        </p:nvSpPr>
        <p:spPr>
          <a:xfrm>
            <a:off x="6019410" y="2178081"/>
            <a:ext cx="5554639" cy="4379294"/>
          </a:xfrm>
        </p:spPr>
        <p:txBody>
          <a:bodyPr>
            <a:normAutofit/>
          </a:bodyPr>
          <a:lstStyle/>
          <a:p>
            <a:pPr marL="0" indent="0">
              <a:buNone/>
            </a:pPr>
            <a:r>
              <a:rPr lang="en-US" sz="1400" dirty="0">
                <a:latin typeface="Cascadia Code" panose="020B0609020000020004" pitchFamily="49" charset="0"/>
                <a:cs typeface="Cascadia Code" panose="020B0609020000020004" pitchFamily="49" charset="0"/>
              </a:rPr>
              <a:t>public class Config {</a:t>
            </a:r>
            <a:br>
              <a:rPr lang="en-US" sz="1400" dirty="0">
                <a:latin typeface="Cascadia Code" panose="020B0609020000020004" pitchFamily="49" charset="0"/>
                <a:cs typeface="Cascadia Code" panose="020B0609020000020004" pitchFamily="49" charset="0"/>
              </a:rPr>
            </a:br>
            <a:endParaRPr lang="en-US" sz="1400" dirty="0">
              <a:latin typeface="Cascadia Code" panose="020B0609020000020004" pitchFamily="49" charset="0"/>
              <a:cs typeface="Cascadia Code" panose="020B0609020000020004" pitchFamily="49" charset="0"/>
            </a:endParaRPr>
          </a:p>
          <a:p>
            <a:pPr marL="0" indent="0">
              <a:buNone/>
            </a:pPr>
            <a:r>
              <a:rPr lang="en-US" sz="1400" dirty="0">
                <a:latin typeface="Cascadia Code" panose="020B0609020000020004" pitchFamily="49" charset="0"/>
                <a:cs typeface="Cascadia Code" panose="020B0609020000020004" pitchFamily="49" charset="0"/>
              </a:rPr>
              <a:t>   [JsonPropertyName("db")]</a:t>
            </a: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   public Database Database { get; set; }</a:t>
            </a:r>
          </a:p>
          <a:p>
            <a:pPr marL="0" indent="0">
              <a:buNone/>
            </a:pPr>
            <a:r>
              <a:rPr lang="en-US" sz="1400" dirty="0">
                <a:latin typeface="Cascadia Code" panose="020B0609020000020004" pitchFamily="49" charset="0"/>
                <a:cs typeface="Cascadia Code" panose="020B0609020000020004" pitchFamily="49" charset="0"/>
              </a:rPr>
              <a:t>}</a:t>
            </a:r>
            <a:br>
              <a:rPr lang="en-US" sz="1400" dirty="0">
                <a:latin typeface="Cascadia Code" panose="020B0609020000020004" pitchFamily="49" charset="0"/>
                <a:cs typeface="Cascadia Code" panose="020B0609020000020004" pitchFamily="49" charset="0"/>
              </a:rPr>
            </a:b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public class Database {</a:t>
            </a:r>
            <a:br>
              <a:rPr lang="en-US" sz="1400" dirty="0">
                <a:latin typeface="Cascadia Code" panose="020B0609020000020004" pitchFamily="49" charset="0"/>
                <a:cs typeface="Cascadia Code" panose="020B0609020000020004" pitchFamily="49" charset="0"/>
              </a:rPr>
            </a:b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   [JsonPropertyName("un")]</a:t>
            </a: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   public string UserName { get; set; }</a:t>
            </a:r>
          </a:p>
          <a:p>
            <a:pPr marL="0" indent="0">
              <a:buNone/>
            </a:pPr>
            <a:r>
              <a:rPr lang="en-US" sz="1400" dirty="0">
                <a:latin typeface="Cascadia Code" panose="020B0609020000020004" pitchFamily="49" charset="0"/>
                <a:cs typeface="Cascadia Code" panose="020B0609020000020004" pitchFamily="49" charset="0"/>
              </a:rPr>
              <a:t>   [JsonPropertyName("pw")]</a:t>
            </a: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   public string Password { get; set; }</a:t>
            </a:r>
          </a:p>
          <a:p>
            <a:pPr marL="0" indent="0">
              <a:buNone/>
            </a:pPr>
            <a:r>
              <a:rPr lang="en-US" sz="1400" dirty="0">
                <a:latin typeface="Cascadia Code" panose="020B0609020000020004" pitchFamily="49" charset="0"/>
                <a:cs typeface="Cascadia Code" panose="020B0609020000020004" pitchFamily="49" charset="0"/>
              </a:rPr>
              <a:t>   [JsonPropertyName("grants")]</a:t>
            </a:r>
            <a:br>
              <a:rPr lang="en-US" sz="1400" dirty="0">
                <a:latin typeface="Cascadia Code" panose="020B0609020000020004" pitchFamily="49" charset="0"/>
                <a:cs typeface="Cascadia Code" panose="020B0609020000020004" pitchFamily="49" charset="0"/>
              </a:rPr>
            </a:br>
            <a:r>
              <a:rPr lang="en-US" sz="1400" dirty="0">
                <a:latin typeface="Cascadia Code" panose="020B0609020000020004" pitchFamily="49" charset="0"/>
                <a:cs typeface="Cascadia Code" panose="020B0609020000020004" pitchFamily="49" charset="0"/>
              </a:rPr>
              <a:t>   public string Rights[] { get; set; }</a:t>
            </a:r>
          </a:p>
          <a:p>
            <a:pPr marL="0" indent="0">
              <a:buNone/>
            </a:pPr>
            <a:r>
              <a:rPr lang="en-US" sz="1400" dirty="0">
                <a:latin typeface="Cascadia Code" panose="020B0609020000020004" pitchFamily="49" charset="0"/>
                <a:cs typeface="Cascadia Code" panose="020B0609020000020004" pitchFamily="49" charset="0"/>
              </a:rPr>
              <a:t>}</a:t>
            </a:r>
          </a:p>
        </p:txBody>
      </p:sp>
      <p:sp>
        <p:nvSpPr>
          <p:cNvPr id="8" name="Rectangle: Rounded Corners 7">
            <a:extLst>
              <a:ext uri="{FF2B5EF4-FFF2-40B4-BE49-F238E27FC236}">
                <a16:creationId xmlns:a16="http://schemas.microsoft.com/office/drawing/2014/main" id="{B4F9519D-E295-41BB-9F0D-FE2E84834DAB}"/>
              </a:ext>
            </a:extLst>
          </p:cNvPr>
          <p:cNvSpPr/>
          <p:nvPr/>
        </p:nvSpPr>
        <p:spPr>
          <a:xfrm>
            <a:off x="2404998" y="5709156"/>
            <a:ext cx="1158658" cy="5683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JSON</a:t>
            </a:r>
          </a:p>
        </p:txBody>
      </p:sp>
      <p:sp>
        <p:nvSpPr>
          <p:cNvPr id="9" name="Rectangle: Rounded Corners 8">
            <a:extLst>
              <a:ext uri="{FF2B5EF4-FFF2-40B4-BE49-F238E27FC236}">
                <a16:creationId xmlns:a16="http://schemas.microsoft.com/office/drawing/2014/main" id="{3A727160-D87F-4EEC-892B-3BB46A9A3B6D}"/>
              </a:ext>
            </a:extLst>
          </p:cNvPr>
          <p:cNvSpPr/>
          <p:nvPr/>
        </p:nvSpPr>
        <p:spPr>
          <a:xfrm>
            <a:off x="10500987" y="5709156"/>
            <a:ext cx="1029221" cy="5683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Tree>
    <p:extLst>
      <p:ext uri="{BB962C8B-B14F-4D97-AF65-F5344CB8AC3E}">
        <p14:creationId xmlns:p14="http://schemas.microsoft.com/office/powerpoint/2010/main" val="10615161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5BE68-9610-4C68-A6FF-BB84B2883BA9}"/>
              </a:ext>
            </a:extLst>
          </p:cNvPr>
          <p:cNvSpPr>
            <a:spLocks noGrp="1"/>
          </p:cNvSpPr>
          <p:nvPr>
            <p:ph type="title"/>
          </p:nvPr>
        </p:nvSpPr>
        <p:spPr/>
        <p:txBody>
          <a:bodyPr/>
          <a:lstStyle/>
          <a:p>
            <a:r>
              <a:rPr lang="en-US" dirty="0"/>
              <a:t>JSON Querying via </a:t>
            </a:r>
            <a:r>
              <a:rPr lang="en-US" dirty="0" err="1"/>
              <a:t>JMESPath</a:t>
            </a:r>
            <a:endParaRPr lang="en-US" dirty="0"/>
          </a:p>
        </p:txBody>
      </p:sp>
      <p:sp>
        <p:nvSpPr>
          <p:cNvPr id="3" name="Content Placeholder 2">
            <a:extLst>
              <a:ext uri="{FF2B5EF4-FFF2-40B4-BE49-F238E27FC236}">
                <a16:creationId xmlns:a16="http://schemas.microsoft.com/office/drawing/2014/main" id="{97AFEE69-BCD6-4E38-873B-9B531761560E}"/>
              </a:ext>
            </a:extLst>
          </p:cNvPr>
          <p:cNvSpPr>
            <a:spLocks noGrp="1"/>
          </p:cNvSpPr>
          <p:nvPr>
            <p:ph sz="half" idx="1"/>
          </p:nvPr>
        </p:nvSpPr>
        <p:spPr>
          <a:xfrm>
            <a:off x="1587709" y="1546964"/>
            <a:ext cx="9892395" cy="4540145"/>
          </a:xfrm>
        </p:spPr>
        <p:txBody>
          <a:bodyPr/>
          <a:lstStyle/>
          <a:p>
            <a:r>
              <a:rPr lang="en-US" dirty="0"/>
              <a:t>You can use </a:t>
            </a:r>
            <a:r>
              <a:rPr lang="en-US" dirty="0" err="1"/>
              <a:t>JMESPath</a:t>
            </a:r>
            <a:r>
              <a:rPr lang="en-US" dirty="0"/>
              <a:t> (or </a:t>
            </a:r>
            <a:r>
              <a:rPr lang="en-US" dirty="0" err="1"/>
              <a:t>JsonPath</a:t>
            </a:r>
            <a:r>
              <a:rPr lang="en-US" dirty="0"/>
              <a:t> or JQ or some others) to query and transform JSON documents. This is occasionally quite useful.</a:t>
            </a:r>
          </a:p>
          <a:p>
            <a:r>
              <a:rPr lang="en-US" dirty="0"/>
              <a:t>Get all menu items between $2 and $5, inclusively, project to new object with name and price only, then sort by price.</a:t>
            </a:r>
            <a:br>
              <a:rPr lang="en-US" dirty="0"/>
            </a:br>
            <a:r>
              <a:rPr lang="en-US" sz="1400" dirty="0" err="1">
                <a:solidFill>
                  <a:srgbClr val="B41414"/>
                </a:solidFill>
                <a:latin typeface="Consolas" panose="020B0609020204030204" pitchFamily="49" charset="0"/>
              </a:rPr>
              <a:t>MenuItems</a:t>
            </a:r>
            <a:r>
              <a:rPr lang="en-US" sz="1400" dirty="0">
                <a:solidFill>
                  <a:srgbClr val="B41414"/>
                </a:solidFill>
                <a:latin typeface="Consolas" panose="020B0609020204030204" pitchFamily="49" charset="0"/>
              </a:rPr>
              <a:t>[?Price &lt;= `5` &amp;&amp; Price &gt;= `2`].{ name: Name, price: Price } | </a:t>
            </a:r>
            <a:r>
              <a:rPr lang="en-US" sz="1400" dirty="0" err="1">
                <a:solidFill>
                  <a:srgbClr val="B41414"/>
                </a:solidFill>
                <a:latin typeface="Consolas" panose="020B0609020204030204" pitchFamily="49" charset="0"/>
              </a:rPr>
              <a:t>sort_by</a:t>
            </a:r>
            <a:r>
              <a:rPr lang="en-US" sz="1400" dirty="0">
                <a:solidFill>
                  <a:srgbClr val="B41414"/>
                </a:solidFill>
                <a:latin typeface="Consolas" panose="020B0609020204030204" pitchFamily="49" charset="0"/>
              </a:rPr>
              <a:t>(@, &amp;price)</a:t>
            </a:r>
          </a:p>
          <a:p>
            <a:pPr marL="0" indent="0">
              <a:buNone/>
            </a:pPr>
            <a:endParaRPr lang="en-US" dirty="0"/>
          </a:p>
        </p:txBody>
      </p:sp>
      <p:pic>
        <p:nvPicPr>
          <p:cNvPr id="6" name="Picture 5">
            <a:extLst>
              <a:ext uri="{FF2B5EF4-FFF2-40B4-BE49-F238E27FC236}">
                <a16:creationId xmlns:a16="http://schemas.microsoft.com/office/drawing/2014/main" id="{4435C53D-543A-45ED-8EC4-F9CFA0729C04}"/>
              </a:ext>
            </a:extLst>
          </p:cNvPr>
          <p:cNvPicPr>
            <a:picLocks noChangeAspect="1"/>
          </p:cNvPicPr>
          <p:nvPr/>
        </p:nvPicPr>
        <p:blipFill>
          <a:blip r:embed="rId2"/>
          <a:stretch>
            <a:fillRect/>
          </a:stretch>
        </p:blipFill>
        <p:spPr>
          <a:xfrm>
            <a:off x="1898579" y="3926910"/>
            <a:ext cx="2168804" cy="2931090"/>
          </a:xfrm>
          <a:prstGeom prst="rect">
            <a:avLst/>
          </a:prstGeom>
        </p:spPr>
      </p:pic>
      <p:pic>
        <p:nvPicPr>
          <p:cNvPr id="8" name="Picture 7">
            <a:extLst>
              <a:ext uri="{FF2B5EF4-FFF2-40B4-BE49-F238E27FC236}">
                <a16:creationId xmlns:a16="http://schemas.microsoft.com/office/drawing/2014/main" id="{33735918-6A6B-4F8B-AC28-D3C0425E0251}"/>
              </a:ext>
            </a:extLst>
          </p:cNvPr>
          <p:cNvPicPr>
            <a:picLocks noChangeAspect="1"/>
          </p:cNvPicPr>
          <p:nvPr/>
        </p:nvPicPr>
        <p:blipFill>
          <a:blip r:embed="rId3"/>
          <a:stretch>
            <a:fillRect/>
          </a:stretch>
        </p:blipFill>
        <p:spPr>
          <a:xfrm>
            <a:off x="4376682" y="3778569"/>
            <a:ext cx="6227609" cy="3064933"/>
          </a:xfrm>
          <a:prstGeom prst="rect">
            <a:avLst/>
          </a:prstGeom>
        </p:spPr>
      </p:pic>
      <p:graphicFrame>
        <p:nvGraphicFramePr>
          <p:cNvPr id="9" name="Object 8">
            <a:extLst>
              <a:ext uri="{FF2B5EF4-FFF2-40B4-BE49-F238E27FC236}">
                <a16:creationId xmlns:a16="http://schemas.microsoft.com/office/drawing/2014/main" id="{2E23C5C4-EC2A-480D-9D00-F862A51EA973}"/>
              </a:ext>
            </a:extLst>
          </p:cNvPr>
          <p:cNvGraphicFramePr>
            <a:graphicFrameLocks noChangeAspect="1"/>
          </p:cNvGraphicFramePr>
          <p:nvPr>
            <p:extLst>
              <p:ext uri="{D42A27DB-BD31-4B8C-83A1-F6EECF244321}">
                <p14:modId xmlns:p14="http://schemas.microsoft.com/office/powerpoint/2010/main" val="1094845938"/>
              </p:ext>
            </p:extLst>
          </p:nvPr>
        </p:nvGraphicFramePr>
        <p:xfrm>
          <a:off x="10875003" y="3817036"/>
          <a:ext cx="914400" cy="792163"/>
        </p:xfrm>
        <a:graphic>
          <a:graphicData uri="http://schemas.openxmlformats.org/presentationml/2006/ole">
            <mc:AlternateContent xmlns:mc="http://schemas.openxmlformats.org/markup-compatibility/2006">
              <mc:Choice xmlns:v="urn:schemas-microsoft-com:vml" Requires="v">
                <p:oleObj name="Packager Shell Object" showAsIcon="1" r:id="rId4" imgW="914400" imgH="792360" progId="Package">
                  <p:embed/>
                </p:oleObj>
              </mc:Choice>
              <mc:Fallback>
                <p:oleObj name="Packager Shell Object" showAsIcon="1" r:id="rId4" imgW="914400" imgH="792360" progId="Package">
                  <p:embed/>
                  <p:pic>
                    <p:nvPicPr>
                      <p:cNvPr id="9" name="Object 8">
                        <a:extLst>
                          <a:ext uri="{FF2B5EF4-FFF2-40B4-BE49-F238E27FC236}">
                            <a16:creationId xmlns:a16="http://schemas.microsoft.com/office/drawing/2014/main" id="{2E23C5C4-EC2A-480D-9D00-F862A51EA973}"/>
                          </a:ext>
                        </a:extLst>
                      </p:cNvPr>
                      <p:cNvPicPr/>
                      <p:nvPr/>
                    </p:nvPicPr>
                    <p:blipFill>
                      <a:blip r:embed="rId5"/>
                      <a:stretch>
                        <a:fillRect/>
                      </a:stretch>
                    </p:blipFill>
                    <p:spPr>
                      <a:xfrm>
                        <a:off x="10875003" y="3817036"/>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3073954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BF1D4-A66C-4A2A-900A-CF371919BA3D}"/>
              </a:ext>
            </a:extLst>
          </p:cNvPr>
          <p:cNvSpPr>
            <a:spLocks noGrp="1"/>
          </p:cNvSpPr>
          <p:nvPr>
            <p:ph type="title"/>
          </p:nvPr>
        </p:nvSpPr>
        <p:spPr/>
        <p:txBody>
          <a:bodyPr/>
          <a:lstStyle/>
          <a:p>
            <a:r>
              <a:rPr lang="en-US" dirty="0"/>
              <a:t>Format</a:t>
            </a:r>
          </a:p>
        </p:txBody>
      </p:sp>
      <p:sp>
        <p:nvSpPr>
          <p:cNvPr id="3" name="Content Placeholder 2">
            <a:extLst>
              <a:ext uri="{FF2B5EF4-FFF2-40B4-BE49-F238E27FC236}">
                <a16:creationId xmlns:a16="http://schemas.microsoft.com/office/drawing/2014/main" id="{BD8BF907-5048-41C7-9E9F-8EF3BC088DBF}"/>
              </a:ext>
            </a:extLst>
          </p:cNvPr>
          <p:cNvSpPr>
            <a:spLocks noGrp="1"/>
          </p:cNvSpPr>
          <p:nvPr>
            <p:ph sz="half" idx="1"/>
          </p:nvPr>
        </p:nvSpPr>
        <p:spPr/>
        <p:txBody>
          <a:bodyPr/>
          <a:lstStyle/>
          <a:p>
            <a:pPr marL="0" indent="0">
              <a:buNone/>
            </a:pPr>
            <a:r>
              <a:rPr lang="en-US" b="1" dirty="0"/>
              <a:t>Object</a:t>
            </a:r>
          </a:p>
          <a:p>
            <a:pPr marL="0" indent="0">
              <a:buNone/>
            </a:pPr>
            <a:r>
              <a:rPr lang="en-US" dirty="0"/>
              <a:t>{</a:t>
            </a:r>
          </a:p>
          <a:p>
            <a:pPr marL="0" indent="0">
              <a:buNone/>
            </a:pPr>
            <a:r>
              <a:rPr lang="en-US" dirty="0"/>
              <a:t>	"Key": </a:t>
            </a:r>
            <a:r>
              <a:rPr lang="en-US" i="1" dirty="0"/>
              <a:t>data</a:t>
            </a:r>
            <a:endParaRPr lang="en-US" dirty="0"/>
          </a:p>
          <a:p>
            <a:pPr marL="0" indent="0">
              <a:buNone/>
            </a:pPr>
            <a:r>
              <a:rPr lang="en-US" dirty="0"/>
              <a:t>}</a:t>
            </a:r>
          </a:p>
          <a:p>
            <a:pPr marL="0" indent="0">
              <a:buNone/>
            </a:pPr>
            <a:endParaRPr lang="en-US" dirty="0"/>
          </a:p>
          <a:p>
            <a:pPr marL="0" indent="0">
              <a:buNone/>
            </a:pPr>
            <a:r>
              <a:rPr lang="en-US" dirty="0"/>
              <a:t>Objects are surrounded by curly brackets { } and contain key/value pairs.</a:t>
            </a:r>
          </a:p>
        </p:txBody>
      </p:sp>
      <p:sp>
        <p:nvSpPr>
          <p:cNvPr id="4" name="Content Placeholder 3">
            <a:extLst>
              <a:ext uri="{FF2B5EF4-FFF2-40B4-BE49-F238E27FC236}">
                <a16:creationId xmlns:a16="http://schemas.microsoft.com/office/drawing/2014/main" id="{ED784429-7EF8-4D7B-BB9B-9D67F771B743}"/>
              </a:ext>
            </a:extLst>
          </p:cNvPr>
          <p:cNvSpPr>
            <a:spLocks noGrp="1"/>
          </p:cNvSpPr>
          <p:nvPr>
            <p:ph sz="half" idx="2"/>
          </p:nvPr>
        </p:nvSpPr>
        <p:spPr/>
        <p:txBody>
          <a:bodyPr/>
          <a:lstStyle/>
          <a:p>
            <a:pPr marL="0" indent="0">
              <a:buNone/>
            </a:pPr>
            <a:r>
              <a:rPr lang="en-US" b="1" dirty="0"/>
              <a:t>Array</a:t>
            </a:r>
          </a:p>
          <a:p>
            <a:pPr marL="0" indent="0">
              <a:buNone/>
            </a:pPr>
            <a:r>
              <a:rPr lang="en-US" dirty="0"/>
              <a:t>[</a:t>
            </a:r>
          </a:p>
          <a:p>
            <a:pPr marL="0" indent="0">
              <a:buNone/>
            </a:pPr>
            <a:r>
              <a:rPr lang="en-US" dirty="0"/>
              <a:t>	</a:t>
            </a:r>
            <a:r>
              <a:rPr lang="en-US" i="1" dirty="0"/>
              <a:t>item1, item2, …, itemN</a:t>
            </a:r>
            <a:endParaRPr lang="en-US" dirty="0"/>
          </a:p>
          <a:p>
            <a:pPr marL="0" indent="0">
              <a:buNone/>
            </a:pPr>
            <a:r>
              <a:rPr lang="en-US" dirty="0"/>
              <a:t>]</a:t>
            </a:r>
          </a:p>
          <a:p>
            <a:pPr marL="0" indent="0">
              <a:buNone/>
            </a:pPr>
            <a:endParaRPr lang="en-US" dirty="0"/>
          </a:p>
          <a:p>
            <a:pPr marL="0" indent="0">
              <a:buNone/>
            </a:pPr>
            <a:r>
              <a:rPr lang="en-US" dirty="0"/>
              <a:t>Arrays are surrounded by square brackets [ ] and contain zero to many data items</a:t>
            </a:r>
          </a:p>
        </p:txBody>
      </p:sp>
    </p:spTree>
    <p:extLst>
      <p:ext uri="{BB962C8B-B14F-4D97-AF65-F5344CB8AC3E}">
        <p14:creationId xmlns:p14="http://schemas.microsoft.com/office/powerpoint/2010/main" val="29398912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E86C1-5EEE-45BC-ACCF-4018D5A6247D}"/>
              </a:ext>
            </a:extLst>
          </p:cNvPr>
          <p:cNvSpPr>
            <a:spLocks noGrp="1"/>
          </p:cNvSpPr>
          <p:nvPr>
            <p:ph type="title"/>
          </p:nvPr>
        </p:nvSpPr>
        <p:spPr/>
        <p:txBody>
          <a:bodyPr/>
          <a:lstStyle/>
          <a:p>
            <a:r>
              <a:rPr lang="en-US" dirty="0"/>
              <a:t>Rider/</a:t>
            </a:r>
            <a:r>
              <a:rPr lang="en-US"/>
              <a:t>Visual Studio </a:t>
            </a:r>
            <a:r>
              <a:rPr lang="en-US" dirty="0"/>
              <a:t>IDE Demo</a:t>
            </a:r>
          </a:p>
        </p:txBody>
      </p:sp>
      <p:sp>
        <p:nvSpPr>
          <p:cNvPr id="3" name="Content Placeholder 2">
            <a:extLst>
              <a:ext uri="{FF2B5EF4-FFF2-40B4-BE49-F238E27FC236}">
                <a16:creationId xmlns:a16="http://schemas.microsoft.com/office/drawing/2014/main" id="{BAD08DF4-47BF-468B-A4E1-85C237046452}"/>
              </a:ext>
            </a:extLst>
          </p:cNvPr>
          <p:cNvSpPr>
            <a:spLocks noGrp="1"/>
          </p:cNvSpPr>
          <p:nvPr>
            <p:ph idx="1"/>
          </p:nvPr>
        </p:nvSpPr>
        <p:spPr/>
        <p:txBody>
          <a:bodyPr>
            <a:normAutofit/>
          </a:bodyPr>
          <a:lstStyle/>
          <a:p>
            <a:pPr marL="0" indent="0">
              <a:buNone/>
            </a:pPr>
            <a:r>
              <a:rPr lang="en-US" dirty="0"/>
              <a:t>Students and Courses read/write from JSON file.</a:t>
            </a:r>
          </a:p>
        </p:txBody>
      </p:sp>
    </p:spTree>
    <p:extLst>
      <p:ext uri="{BB962C8B-B14F-4D97-AF65-F5344CB8AC3E}">
        <p14:creationId xmlns:p14="http://schemas.microsoft.com/office/powerpoint/2010/main" val="26643855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30CFC-A444-4E25-9E2E-D19F75D954FD}"/>
              </a:ext>
            </a:extLst>
          </p:cNvPr>
          <p:cNvSpPr>
            <a:spLocks noGrp="1"/>
          </p:cNvSpPr>
          <p:nvPr>
            <p:ph type="title"/>
          </p:nvPr>
        </p:nvSpPr>
        <p:spPr/>
        <p:txBody>
          <a:bodyPr>
            <a:normAutofit/>
          </a:bodyPr>
          <a:lstStyle/>
          <a:p>
            <a:r>
              <a:rPr lang="en-US" sz="3600" dirty="0"/>
              <a:t>Convert </a:t>
            </a:r>
            <a:r>
              <a:rPr lang="en-US" sz="3600" dirty="0" err="1"/>
              <a:t>LinqPad</a:t>
            </a:r>
            <a:r>
              <a:rPr lang="en-US" sz="3600" dirty="0"/>
              <a:t> Scripts to C# Project</a:t>
            </a:r>
          </a:p>
        </p:txBody>
      </p:sp>
      <p:sp>
        <p:nvSpPr>
          <p:cNvPr id="3" name="Content Placeholder 2">
            <a:extLst>
              <a:ext uri="{FF2B5EF4-FFF2-40B4-BE49-F238E27FC236}">
                <a16:creationId xmlns:a16="http://schemas.microsoft.com/office/drawing/2014/main" id="{E93599FD-B460-4FFD-BCEB-A9E039B45B9B}"/>
              </a:ext>
            </a:extLst>
          </p:cNvPr>
          <p:cNvSpPr>
            <a:spLocks noGrp="1"/>
          </p:cNvSpPr>
          <p:nvPr>
            <p:ph idx="1"/>
          </p:nvPr>
        </p:nvSpPr>
        <p:spPr>
          <a:xfrm>
            <a:off x="1587710" y="1578279"/>
            <a:ext cx="9892394" cy="4507889"/>
          </a:xfrm>
        </p:spPr>
        <p:txBody>
          <a:bodyPr/>
          <a:lstStyle/>
          <a:p>
            <a:pPr marL="457200" indent="-457200">
              <a:buAutoNum type="arabicPeriod"/>
            </a:pPr>
            <a:r>
              <a:rPr lang="en-US" dirty="0"/>
              <a:t>Create empty project in Rider or Visual Studio.</a:t>
            </a:r>
          </a:p>
          <a:p>
            <a:pPr marL="457200" indent="-457200">
              <a:buAutoNum type="arabicPeriod"/>
            </a:pPr>
            <a:r>
              <a:rPr lang="en-US" dirty="0"/>
              <a:t>Open .</a:t>
            </a:r>
            <a:r>
              <a:rPr lang="en-US" dirty="0" err="1"/>
              <a:t>linq</a:t>
            </a:r>
            <a:r>
              <a:rPr lang="en-US" dirty="0"/>
              <a:t> file in a text viewer (Notepad++, etc.).</a:t>
            </a:r>
          </a:p>
          <a:p>
            <a:pPr marL="685800" lvl="1" indent="-457200">
              <a:buAutoNum type="arabicPeriod"/>
            </a:pPr>
            <a:r>
              <a:rPr lang="en-US" dirty="0"/>
              <a:t>Add the NuGet references from the </a:t>
            </a:r>
            <a:r>
              <a:rPr lang="en-US" dirty="0" err="1"/>
              <a:t>Linqpad</a:t>
            </a:r>
            <a:r>
              <a:rPr lang="en-US" dirty="0"/>
              <a:t> Query node  to your Rider/VS project.</a:t>
            </a:r>
          </a:p>
          <a:p>
            <a:pPr marL="685800" lvl="1" indent="-457200">
              <a:buAutoNum type="arabicPeriod"/>
            </a:pPr>
            <a:r>
              <a:rPr lang="en-US" dirty="0"/>
              <a:t>Copy code into a file in Rider/VS.</a:t>
            </a:r>
          </a:p>
          <a:p>
            <a:pPr marL="685800" lvl="1" indent="-457200">
              <a:buAutoNum type="arabicPeriod"/>
            </a:pPr>
            <a:r>
              <a:rPr lang="en-US" dirty="0"/>
              <a:t>Add the Namespace values to the top of your Rider/VS file.</a:t>
            </a:r>
          </a:p>
          <a:p>
            <a:pPr marL="685800" lvl="1" indent="-457200">
              <a:buAutoNum type="arabicPeriod"/>
            </a:pPr>
            <a:r>
              <a:rPr lang="en-US" dirty="0"/>
              <a:t>Do one of the following:</a:t>
            </a:r>
          </a:p>
          <a:p>
            <a:pPr marL="914400" lvl="2" indent="-457200">
              <a:buAutoNum type="arabicPeriod"/>
            </a:pPr>
            <a:r>
              <a:rPr lang="en-US" dirty="0"/>
              <a:t>Convert .Dump() methods into </a:t>
            </a:r>
            <a:r>
              <a:rPr lang="en-US" dirty="0" err="1"/>
              <a:t>Console.WriteLine</a:t>
            </a:r>
            <a:r>
              <a:rPr lang="en-US" dirty="0"/>
              <a:t> calls, </a:t>
            </a:r>
            <a:r>
              <a:rPr lang="en-US" i="1" dirty="0"/>
              <a:t>or</a:t>
            </a:r>
            <a:endParaRPr lang="en-US" dirty="0"/>
          </a:p>
          <a:p>
            <a:pPr marL="914400" lvl="2" indent="-457200">
              <a:buAutoNum type="arabicPeriod"/>
            </a:pPr>
            <a:r>
              <a:rPr lang="en-US" dirty="0"/>
              <a:t>Add ObjectDumper.NET </a:t>
            </a:r>
            <a:r>
              <a:rPr lang="en-US" dirty="0" err="1"/>
              <a:t>Nuget</a:t>
            </a:r>
            <a:r>
              <a:rPr lang="en-US" dirty="0"/>
              <a:t> package and change .Dump() methods to </a:t>
            </a:r>
            <a:r>
              <a:rPr lang="en-US" dirty="0" err="1"/>
              <a:t>ObjectDumper.Dump</a:t>
            </a:r>
            <a:r>
              <a:rPr lang="en-US" dirty="0"/>
              <a:t>().</a:t>
            </a:r>
          </a:p>
          <a:p>
            <a:pPr marL="457200" indent="-457200">
              <a:buAutoNum type="arabicPeriod"/>
            </a:pPr>
            <a:endParaRPr lang="en-US" dirty="0"/>
          </a:p>
        </p:txBody>
      </p:sp>
    </p:spTree>
    <p:extLst>
      <p:ext uri="{BB962C8B-B14F-4D97-AF65-F5344CB8AC3E}">
        <p14:creationId xmlns:p14="http://schemas.microsoft.com/office/powerpoint/2010/main" val="32896554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B0A1F748-ED97-494A-93E8-7C82B950C4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8506" y="1122983"/>
            <a:ext cx="7580312" cy="5735017"/>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B6A7E8A2-0D4F-4EF6-A9E5-3CD7691E7BD4}"/>
              </a:ext>
            </a:extLst>
          </p:cNvPr>
          <p:cNvSpPr>
            <a:spLocks noGrp="1"/>
          </p:cNvSpPr>
          <p:nvPr>
            <p:ph type="title"/>
          </p:nvPr>
        </p:nvSpPr>
        <p:spPr>
          <a:xfrm>
            <a:off x="1587710" y="455362"/>
            <a:ext cx="9486690" cy="1550419"/>
          </a:xfrm>
        </p:spPr>
        <p:txBody>
          <a:bodyPr>
            <a:normAutofit/>
          </a:bodyPr>
          <a:lstStyle/>
          <a:p>
            <a:r>
              <a:rPr lang="en-US" sz="3600" dirty="0"/>
              <a:t>Convert </a:t>
            </a:r>
            <a:r>
              <a:rPr lang="en-US" sz="3600" dirty="0" err="1"/>
              <a:t>LinqPad</a:t>
            </a:r>
            <a:r>
              <a:rPr lang="en-US" sz="3600" dirty="0"/>
              <a:t> Scripts to C# Project</a:t>
            </a:r>
          </a:p>
        </p:txBody>
      </p:sp>
    </p:spTree>
    <p:extLst>
      <p:ext uri="{BB962C8B-B14F-4D97-AF65-F5344CB8AC3E}">
        <p14:creationId xmlns:p14="http://schemas.microsoft.com/office/powerpoint/2010/main" val="36289807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366DA0-A9CD-4521-9369-5D61BD56E40E}"/>
              </a:ext>
            </a:extLst>
          </p:cNvPr>
          <p:cNvSpPr>
            <a:spLocks noGrp="1"/>
          </p:cNvSpPr>
          <p:nvPr>
            <p:ph type="title"/>
          </p:nvPr>
        </p:nvSpPr>
        <p:spPr>
          <a:xfrm>
            <a:off x="1587710" y="455362"/>
            <a:ext cx="9486690" cy="1550419"/>
          </a:xfrm>
        </p:spPr>
        <p:txBody>
          <a:bodyPr>
            <a:normAutofit/>
          </a:bodyPr>
          <a:lstStyle/>
          <a:p>
            <a:r>
              <a:rPr lang="en-US" sz="3600" dirty="0"/>
              <a:t>Convert </a:t>
            </a:r>
            <a:r>
              <a:rPr lang="en-US" sz="3600" dirty="0" err="1"/>
              <a:t>LinqPad</a:t>
            </a:r>
            <a:r>
              <a:rPr lang="en-US" sz="3600" dirty="0"/>
              <a:t> Scripts to C# Project</a:t>
            </a:r>
          </a:p>
        </p:txBody>
      </p:sp>
      <p:pic>
        <p:nvPicPr>
          <p:cNvPr id="3074" name="Picture 2">
            <a:extLst>
              <a:ext uri="{FF2B5EF4-FFF2-40B4-BE49-F238E27FC236}">
                <a16:creationId xmlns:a16="http://schemas.microsoft.com/office/drawing/2014/main" id="{7A268682-9A2B-4CCA-9FFE-28A23B78BA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9244" y="1346257"/>
            <a:ext cx="9207086" cy="52486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82388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DA5BB-0389-4187-91D7-7E35CDE1A2C9}"/>
              </a:ext>
            </a:extLst>
          </p:cNvPr>
          <p:cNvSpPr>
            <a:spLocks noGrp="1"/>
          </p:cNvSpPr>
          <p:nvPr>
            <p:ph type="title"/>
          </p:nvPr>
        </p:nvSpPr>
        <p:spPr/>
        <p:txBody>
          <a:bodyPr/>
          <a:lstStyle/>
          <a:p>
            <a:r>
              <a:rPr lang="en-US" dirty="0"/>
              <a:t>Useful JSON Sites</a:t>
            </a:r>
          </a:p>
        </p:txBody>
      </p:sp>
      <p:sp>
        <p:nvSpPr>
          <p:cNvPr id="3" name="Content Placeholder 2">
            <a:extLst>
              <a:ext uri="{FF2B5EF4-FFF2-40B4-BE49-F238E27FC236}">
                <a16:creationId xmlns:a16="http://schemas.microsoft.com/office/drawing/2014/main" id="{7F1F1EAF-2470-40E9-B871-FA713EFC65FD}"/>
              </a:ext>
            </a:extLst>
          </p:cNvPr>
          <p:cNvSpPr>
            <a:spLocks noGrp="1"/>
          </p:cNvSpPr>
          <p:nvPr>
            <p:ph idx="1"/>
          </p:nvPr>
        </p:nvSpPr>
        <p:spPr>
          <a:xfrm>
            <a:off x="1587710" y="2160016"/>
            <a:ext cx="9486690" cy="4366044"/>
          </a:xfrm>
        </p:spPr>
        <p:txBody>
          <a:bodyPr>
            <a:normAutofit fontScale="92500" lnSpcReduction="10000"/>
          </a:bodyPr>
          <a:lstStyle/>
          <a:p>
            <a:r>
              <a:rPr lang="en-US" dirty="0"/>
              <a:t>JSON Pretty Print, Visualizer</a:t>
            </a:r>
            <a:br>
              <a:rPr lang="en-US" dirty="0"/>
            </a:br>
            <a:r>
              <a:rPr lang="en-US" dirty="0">
                <a:hlinkClick r:id="rId2"/>
              </a:rPr>
              <a:t>https://codebeautify.org/jsonviewer</a:t>
            </a:r>
            <a:endParaRPr lang="en-US" dirty="0"/>
          </a:p>
          <a:p>
            <a:r>
              <a:rPr lang="en-US" dirty="0"/>
              <a:t>JSON to Java Code Generator</a:t>
            </a:r>
            <a:br>
              <a:rPr lang="en-US" dirty="0"/>
            </a:br>
            <a:r>
              <a:rPr lang="en-US" dirty="0">
                <a:hlinkClick r:id="rId3"/>
              </a:rPr>
              <a:t>https://freecodegenerators.com/json-to-pojo</a:t>
            </a:r>
            <a:endParaRPr lang="en-US" dirty="0"/>
          </a:p>
          <a:p>
            <a:r>
              <a:rPr lang="en-US" dirty="0"/>
              <a:t>JSON to C# Code Generator</a:t>
            </a:r>
            <a:br>
              <a:rPr lang="en-US" dirty="0"/>
            </a:br>
            <a:r>
              <a:rPr lang="en-US" dirty="0">
                <a:hlinkClick r:id="rId4"/>
              </a:rPr>
              <a:t>https://json2csharp.com/</a:t>
            </a:r>
            <a:r>
              <a:rPr lang="en-US" dirty="0"/>
              <a:t> </a:t>
            </a:r>
          </a:p>
          <a:p>
            <a:r>
              <a:rPr lang="en-US" dirty="0"/>
              <a:t>JSON Graph Visualizer</a:t>
            </a:r>
            <a:br>
              <a:rPr lang="en-US" dirty="0"/>
            </a:br>
            <a:r>
              <a:rPr lang="en-US" dirty="0">
                <a:hlinkClick r:id="rId5"/>
              </a:rPr>
              <a:t>https://codebeautify.org/visualize-json-data-graph</a:t>
            </a:r>
            <a:r>
              <a:rPr lang="en-US" dirty="0"/>
              <a:t> </a:t>
            </a:r>
          </a:p>
          <a:p>
            <a:r>
              <a:rPr lang="en-US" dirty="0" err="1"/>
              <a:t>JMESPath</a:t>
            </a:r>
            <a:r>
              <a:rPr lang="en-US" dirty="0"/>
              <a:t> JSON Query/Transform</a:t>
            </a:r>
            <a:br>
              <a:rPr lang="en-US" dirty="0"/>
            </a:br>
            <a:r>
              <a:rPr lang="en-US" dirty="0">
                <a:hlinkClick r:id="rId6"/>
              </a:rPr>
              <a:t>https://jmespath.org/</a:t>
            </a:r>
            <a:r>
              <a:rPr lang="en-US" dirty="0"/>
              <a:t> </a:t>
            </a:r>
            <a:br>
              <a:rPr lang="en-US" dirty="0"/>
            </a:br>
            <a:r>
              <a:rPr lang="en-US" dirty="0">
                <a:hlinkClick r:id="rId7"/>
              </a:rPr>
              <a:t>https://api.gopipeline.io/jmespath-tester</a:t>
            </a:r>
            <a:r>
              <a:rPr lang="en-US" dirty="0"/>
              <a:t> </a:t>
            </a:r>
          </a:p>
        </p:txBody>
      </p:sp>
    </p:spTree>
    <p:extLst>
      <p:ext uri="{BB962C8B-B14F-4D97-AF65-F5344CB8AC3E}">
        <p14:creationId xmlns:p14="http://schemas.microsoft.com/office/powerpoint/2010/main" val="776674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BF1D4-A66C-4A2A-900A-CF371919BA3D}"/>
              </a:ext>
            </a:extLst>
          </p:cNvPr>
          <p:cNvSpPr>
            <a:spLocks noGrp="1"/>
          </p:cNvSpPr>
          <p:nvPr>
            <p:ph type="title"/>
          </p:nvPr>
        </p:nvSpPr>
        <p:spPr/>
        <p:txBody>
          <a:bodyPr/>
          <a:lstStyle/>
          <a:p>
            <a:r>
              <a:rPr lang="en-US" dirty="0"/>
              <a:t>Format</a:t>
            </a:r>
          </a:p>
        </p:txBody>
      </p:sp>
      <p:sp>
        <p:nvSpPr>
          <p:cNvPr id="3" name="Content Placeholder 2">
            <a:extLst>
              <a:ext uri="{FF2B5EF4-FFF2-40B4-BE49-F238E27FC236}">
                <a16:creationId xmlns:a16="http://schemas.microsoft.com/office/drawing/2014/main" id="{BD8BF907-5048-41C7-9E9F-8EF3BC088DBF}"/>
              </a:ext>
            </a:extLst>
          </p:cNvPr>
          <p:cNvSpPr>
            <a:spLocks noGrp="1"/>
          </p:cNvSpPr>
          <p:nvPr>
            <p:ph sz="half" idx="1"/>
          </p:nvPr>
        </p:nvSpPr>
        <p:spPr/>
        <p:txBody>
          <a:bodyPr>
            <a:normAutofit/>
          </a:bodyPr>
          <a:lstStyle/>
          <a:p>
            <a:pPr marL="0" indent="0">
              <a:buNone/>
            </a:pPr>
            <a:r>
              <a:rPr lang="en-US" dirty="0"/>
              <a:t>{</a:t>
            </a:r>
          </a:p>
          <a:p>
            <a:pPr marL="0" indent="0">
              <a:buNone/>
            </a:pPr>
            <a:r>
              <a:rPr lang="en-US" dirty="0"/>
              <a:t>	"Key1": </a:t>
            </a:r>
            <a:r>
              <a:rPr lang="en-US" i="1" dirty="0"/>
              <a:t>data,</a:t>
            </a:r>
            <a:br>
              <a:rPr lang="en-US" i="1" dirty="0"/>
            </a:br>
            <a:r>
              <a:rPr lang="en-US" i="1" dirty="0"/>
              <a:t>	</a:t>
            </a:r>
            <a:r>
              <a:rPr lang="en-US" dirty="0"/>
              <a:t>'Key2': </a:t>
            </a:r>
            <a:r>
              <a:rPr lang="en-US" i="1" dirty="0"/>
              <a:t>data,</a:t>
            </a:r>
            <a:br>
              <a:rPr lang="en-US" i="1" dirty="0"/>
            </a:br>
            <a:r>
              <a:rPr lang="en-US" i="1" dirty="0"/>
              <a:t>	</a:t>
            </a:r>
            <a:r>
              <a:rPr lang="en-US" dirty="0"/>
              <a:t>Key3: </a:t>
            </a:r>
            <a:r>
              <a:rPr lang="en-US" i="1" dirty="0"/>
              <a:t>data</a:t>
            </a:r>
            <a:endParaRPr lang="en-US" dirty="0"/>
          </a:p>
          <a:p>
            <a:pPr marL="0" indent="0">
              <a:buNone/>
            </a:pPr>
            <a:r>
              <a:rPr lang="en-US" dirty="0"/>
              <a:t>}</a:t>
            </a:r>
          </a:p>
        </p:txBody>
      </p:sp>
      <p:sp>
        <p:nvSpPr>
          <p:cNvPr id="4" name="Content Placeholder 3">
            <a:extLst>
              <a:ext uri="{FF2B5EF4-FFF2-40B4-BE49-F238E27FC236}">
                <a16:creationId xmlns:a16="http://schemas.microsoft.com/office/drawing/2014/main" id="{ED784429-7EF8-4D7B-BB9B-9D67F771B743}"/>
              </a:ext>
            </a:extLst>
          </p:cNvPr>
          <p:cNvSpPr>
            <a:spLocks noGrp="1"/>
          </p:cNvSpPr>
          <p:nvPr>
            <p:ph sz="half" idx="2"/>
          </p:nvPr>
        </p:nvSpPr>
        <p:spPr/>
        <p:txBody>
          <a:bodyPr>
            <a:normAutofit/>
          </a:bodyPr>
          <a:lstStyle/>
          <a:p>
            <a:pPr marL="0" indent="0">
              <a:buNone/>
            </a:pPr>
            <a:r>
              <a:rPr lang="en-US" dirty="0"/>
              <a:t>Keys can be surrounded by double-primes ", single-primes ', or nothing.</a:t>
            </a:r>
          </a:p>
          <a:p>
            <a:pPr marL="0" indent="0">
              <a:buNone/>
            </a:pPr>
            <a:r>
              <a:rPr lang="en-US" dirty="0"/>
              <a:t>If nothing, your key </a:t>
            </a:r>
            <a:r>
              <a:rPr lang="en-US" i="1" dirty="0"/>
              <a:t>cannot</a:t>
            </a:r>
            <a:r>
              <a:rPr lang="en-US" dirty="0"/>
              <a:t> contain spaces.</a:t>
            </a:r>
          </a:p>
        </p:txBody>
      </p:sp>
    </p:spTree>
    <p:extLst>
      <p:ext uri="{BB962C8B-B14F-4D97-AF65-F5344CB8AC3E}">
        <p14:creationId xmlns:p14="http://schemas.microsoft.com/office/powerpoint/2010/main" val="1240140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6B9D4-D95F-4243-94E1-03E488165E6F}"/>
              </a:ext>
            </a:extLst>
          </p:cNvPr>
          <p:cNvSpPr>
            <a:spLocks noGrp="1"/>
          </p:cNvSpPr>
          <p:nvPr>
            <p:ph type="title"/>
          </p:nvPr>
        </p:nvSpPr>
        <p:spPr/>
        <p:txBody>
          <a:bodyPr/>
          <a:lstStyle/>
          <a:p>
            <a:r>
              <a:rPr lang="en-US" dirty="0"/>
              <a:t>Casing</a:t>
            </a:r>
          </a:p>
        </p:txBody>
      </p:sp>
      <p:sp>
        <p:nvSpPr>
          <p:cNvPr id="3" name="Content Placeholder 2">
            <a:extLst>
              <a:ext uri="{FF2B5EF4-FFF2-40B4-BE49-F238E27FC236}">
                <a16:creationId xmlns:a16="http://schemas.microsoft.com/office/drawing/2014/main" id="{D839B48F-F60F-43B3-A22C-74E8DE6E24E6}"/>
              </a:ext>
            </a:extLst>
          </p:cNvPr>
          <p:cNvSpPr>
            <a:spLocks noGrp="1"/>
          </p:cNvSpPr>
          <p:nvPr>
            <p:ph sz="half" idx="1"/>
          </p:nvPr>
        </p:nvSpPr>
        <p:spPr/>
        <p:txBody>
          <a:bodyPr>
            <a:normAutofit fontScale="92500" lnSpcReduction="10000"/>
          </a:bodyPr>
          <a:lstStyle/>
          <a:p>
            <a:pPr marL="0" indent="0">
              <a:buNone/>
            </a:pPr>
            <a:r>
              <a:rPr lang="en-US" b="1" dirty="0"/>
              <a:t>SentenceCase </a:t>
            </a:r>
          </a:p>
          <a:p>
            <a:r>
              <a:rPr lang="en-US" dirty="0"/>
              <a:t>Also called PascalCase.</a:t>
            </a:r>
          </a:p>
          <a:p>
            <a:r>
              <a:rPr lang="en-US" dirty="0"/>
              <a:t>This is the case format used by C# for classes and properties (and classes in Java).</a:t>
            </a:r>
          </a:p>
          <a:p>
            <a:r>
              <a:rPr lang="en-US" dirty="0"/>
              <a:t>When JSON is deserialized to a C# class, keys are written SentenceCase </a:t>
            </a:r>
            <a:r>
              <a:rPr lang="en-US" i="1" dirty="0"/>
              <a:t>unless</a:t>
            </a:r>
            <a:r>
              <a:rPr lang="en-US" dirty="0"/>
              <a:t> you deliberately set the property name (or serialization configuration) to camelCase.</a:t>
            </a:r>
          </a:p>
          <a:p>
            <a:endParaRPr lang="en-US" dirty="0"/>
          </a:p>
        </p:txBody>
      </p:sp>
      <p:sp>
        <p:nvSpPr>
          <p:cNvPr id="4" name="Content Placeholder 3">
            <a:extLst>
              <a:ext uri="{FF2B5EF4-FFF2-40B4-BE49-F238E27FC236}">
                <a16:creationId xmlns:a16="http://schemas.microsoft.com/office/drawing/2014/main" id="{79D20DA0-1339-4FCC-A637-11E71F062F1A}"/>
              </a:ext>
            </a:extLst>
          </p:cNvPr>
          <p:cNvSpPr>
            <a:spLocks noGrp="1"/>
          </p:cNvSpPr>
          <p:nvPr>
            <p:ph sz="half" idx="2"/>
          </p:nvPr>
        </p:nvSpPr>
        <p:spPr>
          <a:xfrm>
            <a:off x="6648963" y="2160016"/>
            <a:ext cx="4649514" cy="3927093"/>
          </a:xfrm>
        </p:spPr>
        <p:txBody>
          <a:bodyPr>
            <a:normAutofit fontScale="92500" lnSpcReduction="10000"/>
          </a:bodyPr>
          <a:lstStyle/>
          <a:p>
            <a:pPr marL="0" indent="0">
              <a:buNone/>
            </a:pPr>
            <a:r>
              <a:rPr lang="en-US" b="1" dirty="0"/>
              <a:t>camelCase</a:t>
            </a:r>
            <a:endParaRPr lang="en-US" dirty="0"/>
          </a:p>
          <a:p>
            <a:r>
              <a:rPr lang="en-US" dirty="0"/>
              <a:t>This is the format most typically used in a web-environment and what you will see in JavaScript style guides.</a:t>
            </a:r>
          </a:p>
          <a:p>
            <a:r>
              <a:rPr lang="en-US" dirty="0"/>
              <a:t>capitalizeEachWordExceptFirst</a:t>
            </a:r>
          </a:p>
        </p:txBody>
      </p:sp>
      <p:pic>
        <p:nvPicPr>
          <p:cNvPr id="1026" name="Picture 2">
            <a:extLst>
              <a:ext uri="{FF2B5EF4-FFF2-40B4-BE49-F238E27FC236}">
                <a16:creationId xmlns:a16="http://schemas.microsoft.com/office/drawing/2014/main" id="{CEFBC607-26DF-4061-B088-F6B9112C99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20683" y="4544059"/>
            <a:ext cx="2095500" cy="1543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1378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6B9D4-D95F-4243-94E1-03E488165E6F}"/>
              </a:ext>
            </a:extLst>
          </p:cNvPr>
          <p:cNvSpPr>
            <a:spLocks noGrp="1"/>
          </p:cNvSpPr>
          <p:nvPr>
            <p:ph type="title"/>
          </p:nvPr>
        </p:nvSpPr>
        <p:spPr/>
        <p:txBody>
          <a:bodyPr/>
          <a:lstStyle/>
          <a:p>
            <a:r>
              <a:rPr lang="en-US" dirty="0"/>
              <a:t>Casing</a:t>
            </a:r>
          </a:p>
        </p:txBody>
      </p:sp>
      <p:sp>
        <p:nvSpPr>
          <p:cNvPr id="3" name="Content Placeholder 2">
            <a:extLst>
              <a:ext uri="{FF2B5EF4-FFF2-40B4-BE49-F238E27FC236}">
                <a16:creationId xmlns:a16="http://schemas.microsoft.com/office/drawing/2014/main" id="{D839B48F-F60F-43B3-A22C-74E8DE6E24E6}"/>
              </a:ext>
            </a:extLst>
          </p:cNvPr>
          <p:cNvSpPr>
            <a:spLocks noGrp="1"/>
          </p:cNvSpPr>
          <p:nvPr>
            <p:ph sz="half" idx="1"/>
          </p:nvPr>
        </p:nvSpPr>
        <p:spPr>
          <a:xfrm>
            <a:off x="1587709" y="2160016"/>
            <a:ext cx="6541683" cy="3927093"/>
          </a:xfrm>
        </p:spPr>
        <p:txBody>
          <a:bodyPr>
            <a:normAutofit/>
          </a:bodyPr>
          <a:lstStyle/>
          <a:p>
            <a:pPr marL="0" indent="0">
              <a:buNone/>
            </a:pPr>
            <a:r>
              <a:rPr lang="en-US" b="1" dirty="0"/>
              <a:t>snake_case </a:t>
            </a:r>
          </a:p>
          <a:p>
            <a:r>
              <a:rPr lang="en-US" dirty="0"/>
              <a:t>Routinely found in Python environments.</a:t>
            </a:r>
          </a:p>
          <a:p>
            <a:r>
              <a:rPr lang="en-US" dirty="0"/>
              <a:t>each_word_is_lowercase</a:t>
            </a:r>
          </a:p>
          <a:p>
            <a:r>
              <a:rPr lang="en-US" dirty="0"/>
              <a:t>separate_words_with_underscores</a:t>
            </a:r>
          </a:p>
          <a:p>
            <a:r>
              <a:rPr lang="en-US" dirty="0"/>
              <a:t>This is not a typical JSON case format, but it's introduced in case you are a Python fan</a:t>
            </a:r>
          </a:p>
          <a:p>
            <a:endParaRPr lang="en-US" dirty="0"/>
          </a:p>
        </p:txBody>
      </p:sp>
      <p:pic>
        <p:nvPicPr>
          <p:cNvPr id="8" name="Picture 7">
            <a:extLst>
              <a:ext uri="{FF2B5EF4-FFF2-40B4-BE49-F238E27FC236}">
                <a16:creationId xmlns:a16="http://schemas.microsoft.com/office/drawing/2014/main" id="{61B61808-5127-4A5A-BB8D-58400680E857}"/>
              </a:ext>
            </a:extLst>
          </p:cNvPr>
          <p:cNvPicPr>
            <a:picLocks noChangeAspect="1"/>
          </p:cNvPicPr>
          <p:nvPr/>
        </p:nvPicPr>
        <p:blipFill>
          <a:blip r:embed="rId2"/>
          <a:stretch>
            <a:fillRect/>
          </a:stretch>
        </p:blipFill>
        <p:spPr>
          <a:xfrm>
            <a:off x="8347672" y="2651608"/>
            <a:ext cx="2072820" cy="2293819"/>
          </a:xfrm>
          <a:prstGeom prst="rect">
            <a:avLst/>
          </a:prstGeom>
        </p:spPr>
      </p:pic>
    </p:spTree>
    <p:extLst>
      <p:ext uri="{BB962C8B-B14F-4D97-AF65-F5344CB8AC3E}">
        <p14:creationId xmlns:p14="http://schemas.microsoft.com/office/powerpoint/2010/main" val="1509237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6B9D4-D95F-4243-94E1-03E488165E6F}"/>
              </a:ext>
            </a:extLst>
          </p:cNvPr>
          <p:cNvSpPr>
            <a:spLocks noGrp="1"/>
          </p:cNvSpPr>
          <p:nvPr>
            <p:ph type="title"/>
          </p:nvPr>
        </p:nvSpPr>
        <p:spPr/>
        <p:txBody>
          <a:bodyPr/>
          <a:lstStyle/>
          <a:p>
            <a:r>
              <a:rPr lang="en-US" dirty="0"/>
              <a:t>Indentation</a:t>
            </a:r>
          </a:p>
        </p:txBody>
      </p:sp>
      <p:sp>
        <p:nvSpPr>
          <p:cNvPr id="3" name="Content Placeholder 2">
            <a:extLst>
              <a:ext uri="{FF2B5EF4-FFF2-40B4-BE49-F238E27FC236}">
                <a16:creationId xmlns:a16="http://schemas.microsoft.com/office/drawing/2014/main" id="{D839B48F-F60F-43B3-A22C-74E8DE6E24E6}"/>
              </a:ext>
            </a:extLst>
          </p:cNvPr>
          <p:cNvSpPr>
            <a:spLocks noGrp="1"/>
          </p:cNvSpPr>
          <p:nvPr>
            <p:ph sz="half" idx="1"/>
          </p:nvPr>
        </p:nvSpPr>
        <p:spPr>
          <a:xfrm>
            <a:off x="1587710" y="2141227"/>
            <a:ext cx="6911200" cy="3927093"/>
          </a:xfrm>
        </p:spPr>
        <p:txBody>
          <a:bodyPr>
            <a:normAutofit fontScale="70000" lnSpcReduction="20000"/>
          </a:bodyPr>
          <a:lstStyle/>
          <a:p>
            <a:pPr marL="0" indent="0">
              <a:buNone/>
            </a:pPr>
            <a:r>
              <a:rPr lang="en-US" dirty="0"/>
              <a:t>JSON can be indented or not. It works the </a:t>
            </a:r>
            <a:r>
              <a:rPr lang="en-US" i="1" dirty="0"/>
              <a:t>same</a:t>
            </a:r>
            <a:r>
              <a:rPr lang="en-US" dirty="0"/>
              <a:t> either way.</a:t>
            </a:r>
          </a:p>
          <a:p>
            <a:pPr marL="0" indent="0">
              <a:buNone/>
            </a:pPr>
            <a:endParaRPr lang="en-US" dirty="0"/>
          </a:p>
          <a:p>
            <a:pPr marL="0" indent="0">
              <a:buNone/>
            </a:pPr>
            <a:r>
              <a:rPr lang="en-US" b="1" dirty="0"/>
              <a:t>Not Indented</a:t>
            </a:r>
          </a:p>
          <a:p>
            <a:pPr>
              <a:buFontTx/>
              <a:buChar char="-"/>
            </a:pPr>
            <a:r>
              <a:rPr lang="en-US" dirty="0"/>
              <a:t>Smaller file to transmit to client. </a:t>
            </a:r>
          </a:p>
          <a:p>
            <a:pPr>
              <a:buFontTx/>
              <a:buChar char="-"/>
            </a:pPr>
            <a:r>
              <a:rPr lang="en-US" dirty="0"/>
              <a:t>Smaller file, so less storage space consumed.</a:t>
            </a:r>
          </a:p>
          <a:p>
            <a:pPr>
              <a:buFontTx/>
              <a:buChar char="-"/>
            </a:pPr>
            <a:r>
              <a:rPr lang="en-US" dirty="0"/>
              <a:t>I recommend </a:t>
            </a:r>
            <a:r>
              <a:rPr lang="en-US" i="1" dirty="0"/>
              <a:t>not</a:t>
            </a:r>
            <a:r>
              <a:rPr lang="en-US" dirty="0"/>
              <a:t> indenting in production environments</a:t>
            </a:r>
            <a:br>
              <a:rPr lang="en-US" dirty="0"/>
            </a:br>
            <a:endParaRPr lang="en-US" dirty="0"/>
          </a:p>
          <a:p>
            <a:pPr marL="0" indent="0">
              <a:buNone/>
            </a:pPr>
            <a:r>
              <a:rPr lang="en-US" b="1" dirty="0"/>
              <a:t>Indented</a:t>
            </a:r>
          </a:p>
          <a:p>
            <a:pPr>
              <a:buFontTx/>
              <a:buChar char="-"/>
            </a:pPr>
            <a:r>
              <a:rPr lang="en-US" dirty="0"/>
              <a:t>Slightly larger file because of tabs/spaces and line feeds</a:t>
            </a:r>
          </a:p>
          <a:p>
            <a:pPr>
              <a:buFontTx/>
              <a:buChar char="-"/>
            </a:pPr>
            <a:r>
              <a:rPr lang="en-US" dirty="0"/>
              <a:t>Easier to read for humans.</a:t>
            </a:r>
          </a:p>
          <a:p>
            <a:pPr>
              <a:buFontTx/>
              <a:buChar char="-"/>
            </a:pPr>
            <a:r>
              <a:rPr lang="en-US" dirty="0"/>
              <a:t>I recommend indenting in development environments to aid debugging</a:t>
            </a:r>
          </a:p>
          <a:p>
            <a:endParaRPr lang="en-US" dirty="0"/>
          </a:p>
        </p:txBody>
      </p:sp>
      <p:pic>
        <p:nvPicPr>
          <p:cNvPr id="5" name="Picture 4">
            <a:extLst>
              <a:ext uri="{FF2B5EF4-FFF2-40B4-BE49-F238E27FC236}">
                <a16:creationId xmlns:a16="http://schemas.microsoft.com/office/drawing/2014/main" id="{6D77D30F-9E64-AD01-E9B6-838C26E258F0}"/>
              </a:ext>
            </a:extLst>
          </p:cNvPr>
          <p:cNvPicPr>
            <a:picLocks noChangeAspect="1"/>
          </p:cNvPicPr>
          <p:nvPr/>
        </p:nvPicPr>
        <p:blipFill rotWithShape="1">
          <a:blip r:embed="rId2"/>
          <a:srcRect r="39946" b="30434"/>
          <a:stretch/>
        </p:blipFill>
        <p:spPr>
          <a:xfrm>
            <a:off x="8653159" y="3055629"/>
            <a:ext cx="3254442" cy="3601955"/>
          </a:xfrm>
          <a:prstGeom prst="rect">
            <a:avLst/>
          </a:prstGeom>
        </p:spPr>
      </p:pic>
      <p:pic>
        <p:nvPicPr>
          <p:cNvPr id="7" name="Picture 6">
            <a:extLst>
              <a:ext uri="{FF2B5EF4-FFF2-40B4-BE49-F238E27FC236}">
                <a16:creationId xmlns:a16="http://schemas.microsoft.com/office/drawing/2014/main" id="{E0154B12-B593-4ABD-B09A-FEA9ECE39719}"/>
              </a:ext>
            </a:extLst>
          </p:cNvPr>
          <p:cNvPicPr>
            <a:picLocks noChangeAspect="1"/>
          </p:cNvPicPr>
          <p:nvPr/>
        </p:nvPicPr>
        <p:blipFill>
          <a:blip r:embed="rId3"/>
          <a:stretch>
            <a:fillRect/>
          </a:stretch>
        </p:blipFill>
        <p:spPr>
          <a:xfrm>
            <a:off x="8653159" y="500601"/>
            <a:ext cx="3254442" cy="2339130"/>
          </a:xfrm>
          <a:prstGeom prst="rect">
            <a:avLst/>
          </a:prstGeom>
        </p:spPr>
      </p:pic>
      <p:cxnSp>
        <p:nvCxnSpPr>
          <p:cNvPr id="10" name="Straight Arrow Connector 9">
            <a:extLst>
              <a:ext uri="{FF2B5EF4-FFF2-40B4-BE49-F238E27FC236}">
                <a16:creationId xmlns:a16="http://schemas.microsoft.com/office/drawing/2014/main" id="{3596E8B7-F649-2E81-FEDE-3A3E1FC163F0}"/>
              </a:ext>
            </a:extLst>
          </p:cNvPr>
          <p:cNvCxnSpPr/>
          <p:nvPr/>
        </p:nvCxnSpPr>
        <p:spPr>
          <a:xfrm flipV="1">
            <a:off x="3444658" y="2404997"/>
            <a:ext cx="5098093" cy="6388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362AF09-55D3-1164-AB0B-6CB1F0E77A04}"/>
              </a:ext>
            </a:extLst>
          </p:cNvPr>
          <p:cNvCxnSpPr/>
          <p:nvPr/>
        </p:nvCxnSpPr>
        <p:spPr>
          <a:xfrm>
            <a:off x="3018773" y="4653419"/>
            <a:ext cx="543003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7254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0C629-D249-4E27-92AF-0B6FF81493CD}"/>
              </a:ext>
            </a:extLst>
          </p:cNvPr>
          <p:cNvSpPr>
            <a:spLocks noGrp="1"/>
          </p:cNvSpPr>
          <p:nvPr>
            <p:ph type="title"/>
          </p:nvPr>
        </p:nvSpPr>
        <p:spPr/>
        <p:txBody>
          <a:bodyPr/>
          <a:lstStyle/>
          <a:p>
            <a:r>
              <a:rPr lang="en-US" dirty="0"/>
              <a:t>Start a JSON Document</a:t>
            </a:r>
          </a:p>
        </p:txBody>
      </p:sp>
      <p:sp>
        <p:nvSpPr>
          <p:cNvPr id="3" name="Content Placeholder 2">
            <a:extLst>
              <a:ext uri="{FF2B5EF4-FFF2-40B4-BE49-F238E27FC236}">
                <a16:creationId xmlns:a16="http://schemas.microsoft.com/office/drawing/2014/main" id="{FB1778B3-8577-4C4D-9A93-B3D0E4B10D5D}"/>
              </a:ext>
            </a:extLst>
          </p:cNvPr>
          <p:cNvSpPr>
            <a:spLocks noGrp="1"/>
          </p:cNvSpPr>
          <p:nvPr>
            <p:ph idx="1"/>
          </p:nvPr>
        </p:nvSpPr>
        <p:spPr/>
        <p:txBody>
          <a:bodyPr/>
          <a:lstStyle/>
          <a:p>
            <a:pPr marL="0" indent="0">
              <a:buNone/>
            </a:pPr>
            <a:r>
              <a:rPr lang="en-US" dirty="0"/>
              <a:t>The outermost symbols are either:</a:t>
            </a:r>
          </a:p>
          <a:p>
            <a:r>
              <a:rPr lang="en-US" dirty="0"/>
              <a:t>Array</a:t>
            </a:r>
            <a:br>
              <a:rPr lang="en-US" dirty="0"/>
            </a:br>
            <a:r>
              <a:rPr lang="en-US" dirty="0"/>
              <a:t>[ ]</a:t>
            </a:r>
          </a:p>
          <a:p>
            <a:pPr lvl="1"/>
            <a:r>
              <a:rPr lang="en-US" dirty="0"/>
              <a:t>let users = [ "Jeff", "Max", "Chloe", "Poe", "Girlie" ];</a:t>
            </a:r>
          </a:p>
          <a:p>
            <a:r>
              <a:rPr lang="en-US" dirty="0"/>
              <a:t>Object</a:t>
            </a:r>
            <a:br>
              <a:rPr lang="en-US" dirty="0"/>
            </a:br>
            <a:r>
              <a:rPr lang="en-US" dirty="0"/>
              <a:t>{ }</a:t>
            </a:r>
          </a:p>
          <a:p>
            <a:pPr lvl="1"/>
            <a:r>
              <a:rPr lang="en-US" dirty="0"/>
              <a:t>let config = { "caseType": "camel", "maximumPermitted":  1000 }</a:t>
            </a:r>
          </a:p>
        </p:txBody>
      </p:sp>
    </p:spTree>
    <p:extLst>
      <p:ext uri="{BB962C8B-B14F-4D97-AF65-F5344CB8AC3E}">
        <p14:creationId xmlns:p14="http://schemas.microsoft.com/office/powerpoint/2010/main" val="3231095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4CEBB-7412-4369-82C1-B690F5906C01}"/>
              </a:ext>
            </a:extLst>
          </p:cNvPr>
          <p:cNvSpPr>
            <a:spLocks noGrp="1"/>
          </p:cNvSpPr>
          <p:nvPr>
            <p:ph type="title"/>
          </p:nvPr>
        </p:nvSpPr>
        <p:spPr/>
        <p:txBody>
          <a:bodyPr>
            <a:normAutofit fontScale="90000"/>
          </a:bodyPr>
          <a:lstStyle/>
          <a:p>
            <a:r>
              <a:rPr lang="en-US" dirty="0"/>
              <a:t>Arrays can contain objects</a:t>
            </a:r>
            <a:br>
              <a:rPr lang="en-US" dirty="0"/>
            </a:br>
            <a:r>
              <a:rPr lang="en-US" sz="2200" i="1" dirty="0"/>
              <a:t>(and objects can contain arrays)</a:t>
            </a:r>
            <a:br>
              <a:rPr lang="en-US" dirty="0"/>
            </a:br>
            <a:endParaRPr lang="en-US" dirty="0"/>
          </a:p>
        </p:txBody>
      </p:sp>
      <p:sp>
        <p:nvSpPr>
          <p:cNvPr id="3" name="Content Placeholder 2">
            <a:extLst>
              <a:ext uri="{FF2B5EF4-FFF2-40B4-BE49-F238E27FC236}">
                <a16:creationId xmlns:a16="http://schemas.microsoft.com/office/drawing/2014/main" id="{E2125677-F3CE-4D10-8FCA-7EF6DBABC89C}"/>
              </a:ext>
            </a:extLst>
          </p:cNvPr>
          <p:cNvSpPr>
            <a:spLocks noGrp="1"/>
          </p:cNvSpPr>
          <p:nvPr>
            <p:ph sz="half" idx="1"/>
          </p:nvPr>
        </p:nvSpPr>
        <p:spPr/>
        <p:txBody>
          <a:bodyPr>
            <a:normAutofit fontScale="85000" lnSpcReduction="20000"/>
          </a:bodyPr>
          <a:lstStyle/>
          <a:p>
            <a:pPr marL="0" indent="0">
              <a:buNone/>
            </a:pPr>
            <a:r>
              <a:rPr lang="en-US" sz="2000" dirty="0"/>
              <a:t>{ </a:t>
            </a:r>
          </a:p>
          <a:p>
            <a:pPr marL="0" indent="0">
              <a:buNone/>
            </a:pPr>
            <a:r>
              <a:rPr lang="en-US" sz="2000" dirty="0"/>
              <a:t>	"caseType": "camel", </a:t>
            </a:r>
          </a:p>
          <a:p>
            <a:pPr marL="228600" lvl="1" indent="0">
              <a:buNone/>
            </a:pPr>
            <a:r>
              <a:rPr lang="en-US" sz="2000" dirty="0"/>
              <a:t>	"users" = [ </a:t>
            </a:r>
          </a:p>
          <a:p>
            <a:pPr marL="228600" lvl="1" indent="0">
              <a:buNone/>
            </a:pPr>
            <a:r>
              <a:rPr lang="en-US" sz="2000" dirty="0"/>
              <a:t>		"Jeff", "Max"</a:t>
            </a:r>
          </a:p>
          <a:p>
            <a:pPr marL="228600" lvl="1" indent="0">
              <a:buNone/>
            </a:pPr>
            <a:r>
              <a:rPr lang="en-US" sz="2000" dirty="0"/>
              <a:t>	]</a:t>
            </a:r>
          </a:p>
          <a:p>
            <a:pPr marL="0" indent="0">
              <a:buNone/>
            </a:pPr>
            <a:r>
              <a:rPr lang="en-US" sz="2000" dirty="0"/>
              <a:t> }</a:t>
            </a:r>
          </a:p>
          <a:p>
            <a:pPr marL="0" indent="0">
              <a:buNone/>
            </a:pPr>
            <a:endParaRPr lang="en-US" sz="2000" dirty="0"/>
          </a:p>
        </p:txBody>
      </p:sp>
      <p:sp>
        <p:nvSpPr>
          <p:cNvPr id="4" name="Content Placeholder 3">
            <a:extLst>
              <a:ext uri="{FF2B5EF4-FFF2-40B4-BE49-F238E27FC236}">
                <a16:creationId xmlns:a16="http://schemas.microsoft.com/office/drawing/2014/main" id="{962F09C4-3366-4463-9ED7-F48C4095D0C1}"/>
              </a:ext>
            </a:extLst>
          </p:cNvPr>
          <p:cNvSpPr>
            <a:spLocks noGrp="1"/>
          </p:cNvSpPr>
          <p:nvPr>
            <p:ph sz="half" idx="2"/>
          </p:nvPr>
        </p:nvSpPr>
        <p:spPr/>
        <p:txBody>
          <a:bodyPr>
            <a:normAutofit fontScale="85000" lnSpcReduction="20000"/>
          </a:bodyPr>
          <a:lstStyle/>
          <a:p>
            <a:pPr marL="0" indent="0">
              <a:buNone/>
            </a:pPr>
            <a:r>
              <a:rPr lang="en-US" dirty="0"/>
              <a:t>[</a:t>
            </a:r>
          </a:p>
          <a:p>
            <a:pPr marL="0" indent="0">
              <a:buNone/>
            </a:pPr>
            <a:r>
              <a:rPr lang="en-US" dirty="0"/>
              <a:t>	</a:t>
            </a:r>
            <a:r>
              <a:rPr lang="en-US" sz="2000" dirty="0"/>
              <a:t>{ </a:t>
            </a:r>
          </a:p>
          <a:p>
            <a:pPr marL="0" indent="0">
              <a:buNone/>
            </a:pPr>
            <a:r>
              <a:rPr lang="en-US" sz="2000" dirty="0"/>
              <a:t>	     </a:t>
            </a:r>
            <a:r>
              <a:rPr lang="en-US" sz="1700" dirty="0"/>
              <a:t>"caseType": "camel", </a:t>
            </a:r>
          </a:p>
          <a:p>
            <a:pPr marL="457200" lvl="2" indent="0">
              <a:buNone/>
            </a:pPr>
            <a:r>
              <a:rPr lang="en-US" sz="1800" dirty="0"/>
              <a:t>	      "users" = [ "Jeff", "Max" ]</a:t>
            </a:r>
          </a:p>
          <a:p>
            <a:pPr marL="0" indent="0">
              <a:buNone/>
            </a:pPr>
            <a:r>
              <a:rPr lang="en-US" sz="2000" dirty="0"/>
              <a:t>	 }, </a:t>
            </a:r>
          </a:p>
          <a:p>
            <a:pPr marL="0" indent="0">
              <a:buNone/>
            </a:pPr>
            <a:r>
              <a:rPr lang="en-US" dirty="0"/>
              <a:t>	</a:t>
            </a:r>
            <a:r>
              <a:rPr lang="en-US" sz="2000" dirty="0"/>
              <a:t>{ </a:t>
            </a:r>
          </a:p>
          <a:p>
            <a:pPr marL="0" indent="0">
              <a:buNone/>
            </a:pPr>
            <a:r>
              <a:rPr lang="en-US" sz="2000" dirty="0"/>
              <a:t>   	     </a:t>
            </a:r>
            <a:r>
              <a:rPr lang="en-US" sz="1700" dirty="0"/>
              <a:t>"caseType": "pascal", </a:t>
            </a:r>
          </a:p>
          <a:p>
            <a:pPr marL="457200" lvl="2" indent="0">
              <a:buNone/>
            </a:pPr>
            <a:r>
              <a:rPr lang="en-US" sz="1800" dirty="0"/>
              <a:t>	     "users" = [ "Chloe", "Girlie" ]</a:t>
            </a:r>
          </a:p>
          <a:p>
            <a:pPr marL="0" indent="0">
              <a:buNone/>
            </a:pPr>
            <a:r>
              <a:rPr lang="en-US" sz="2000" dirty="0"/>
              <a:t>	 }</a:t>
            </a:r>
          </a:p>
          <a:p>
            <a:pPr marL="0" indent="0">
              <a:buNone/>
            </a:pPr>
            <a:r>
              <a:rPr lang="en-US" dirty="0"/>
              <a:t>]</a:t>
            </a:r>
          </a:p>
        </p:txBody>
      </p:sp>
      <p:sp>
        <p:nvSpPr>
          <p:cNvPr id="5" name="TextBox 4">
            <a:extLst>
              <a:ext uri="{FF2B5EF4-FFF2-40B4-BE49-F238E27FC236}">
                <a16:creationId xmlns:a16="http://schemas.microsoft.com/office/drawing/2014/main" id="{FB8C5848-8074-CE7A-54FA-7F35F2F50CE3}"/>
              </a:ext>
            </a:extLst>
          </p:cNvPr>
          <p:cNvSpPr txBox="1"/>
          <p:nvPr/>
        </p:nvSpPr>
        <p:spPr>
          <a:xfrm>
            <a:off x="1684751" y="1664084"/>
            <a:ext cx="1935271" cy="369332"/>
          </a:xfrm>
          <a:prstGeom prst="rect">
            <a:avLst/>
          </a:prstGeom>
          <a:noFill/>
        </p:spPr>
        <p:txBody>
          <a:bodyPr wrap="square" rtlCol="0">
            <a:spAutoFit/>
          </a:bodyPr>
          <a:lstStyle/>
          <a:p>
            <a:r>
              <a:rPr lang="en-US" b="1" dirty="0"/>
              <a:t>Object</a:t>
            </a:r>
          </a:p>
        </p:txBody>
      </p:sp>
      <p:sp>
        <p:nvSpPr>
          <p:cNvPr id="7" name="TextBox 6">
            <a:extLst>
              <a:ext uri="{FF2B5EF4-FFF2-40B4-BE49-F238E27FC236}">
                <a16:creationId xmlns:a16="http://schemas.microsoft.com/office/drawing/2014/main" id="{2A1897F4-E20C-9119-CD95-EE8656E49DCC}"/>
              </a:ext>
            </a:extLst>
          </p:cNvPr>
          <p:cNvSpPr txBox="1"/>
          <p:nvPr/>
        </p:nvSpPr>
        <p:spPr>
          <a:xfrm>
            <a:off x="6636709" y="1713567"/>
            <a:ext cx="2601236" cy="369332"/>
          </a:xfrm>
          <a:prstGeom prst="rect">
            <a:avLst/>
          </a:prstGeom>
          <a:noFill/>
        </p:spPr>
        <p:txBody>
          <a:bodyPr wrap="square" rtlCol="0">
            <a:spAutoFit/>
          </a:bodyPr>
          <a:lstStyle/>
          <a:p>
            <a:r>
              <a:rPr lang="en-US" b="1" dirty="0"/>
              <a:t>Array of </a:t>
            </a:r>
            <a:r>
              <a:rPr lang="en-US" b="1" i="1" dirty="0"/>
              <a:t>n</a:t>
            </a:r>
            <a:r>
              <a:rPr lang="en-US" b="1" dirty="0"/>
              <a:t> Objects</a:t>
            </a:r>
          </a:p>
        </p:txBody>
      </p:sp>
    </p:spTree>
    <p:extLst>
      <p:ext uri="{BB962C8B-B14F-4D97-AF65-F5344CB8AC3E}">
        <p14:creationId xmlns:p14="http://schemas.microsoft.com/office/powerpoint/2010/main" val="2924935976"/>
      </p:ext>
    </p:extLst>
  </p:cSld>
  <p:clrMapOvr>
    <a:masterClrMapping/>
  </p:clrMapOvr>
</p:sld>
</file>

<file path=ppt/theme/theme1.xml><?xml version="1.0" encoding="utf-8"?>
<a:theme xmlns:a="http://schemas.openxmlformats.org/drawingml/2006/main" name="InterweaveVTI">
  <a:themeElements>
    <a:clrScheme name="AnalogousFromRegularSeedRightStep">
      <a:dk1>
        <a:srgbClr val="000000"/>
      </a:dk1>
      <a:lt1>
        <a:srgbClr val="FFFFFF"/>
      </a:lt1>
      <a:dk2>
        <a:srgbClr val="301B2D"/>
      </a:dk2>
      <a:lt2>
        <a:srgbClr val="F3F0F1"/>
      </a:lt2>
      <a:accent1>
        <a:srgbClr val="20B595"/>
      </a:accent1>
      <a:accent2>
        <a:srgbClr val="17AFD5"/>
      </a:accent2>
      <a:accent3>
        <a:srgbClr val="2972E7"/>
      </a:accent3>
      <a:accent4>
        <a:srgbClr val="3A35DA"/>
      </a:accent4>
      <a:accent5>
        <a:srgbClr val="7E29E7"/>
      </a:accent5>
      <a:accent6>
        <a:srgbClr val="BB17D5"/>
      </a:accent6>
      <a:hlink>
        <a:srgbClr val="BF3F5B"/>
      </a:hlink>
      <a:folHlink>
        <a:srgbClr val="7F7F7F"/>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docProps/app.xml><?xml version="1.0" encoding="utf-8"?>
<Properties xmlns="http://schemas.openxmlformats.org/officeDocument/2006/extended-properties" xmlns:vt="http://schemas.openxmlformats.org/officeDocument/2006/docPropsVTypes">
  <TotalTime>417</TotalTime>
  <Words>2128</Words>
  <Application>Microsoft Office PowerPoint</Application>
  <PresentationFormat>Widescreen</PresentationFormat>
  <Paragraphs>233</Paragraphs>
  <Slides>34</Slides>
  <Notes>0</Notes>
  <HiddenSlides>0</HiddenSlides>
  <MMClips>1</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34</vt:i4>
      </vt:variant>
    </vt:vector>
  </HeadingPairs>
  <TitlesOfParts>
    <vt:vector size="41" baseType="lpstr">
      <vt:lpstr>Arial</vt:lpstr>
      <vt:lpstr>Cascadia Code</vt:lpstr>
      <vt:lpstr>Century Gothic</vt:lpstr>
      <vt:lpstr>Consolas</vt:lpstr>
      <vt:lpstr>Neue Haas Grotesk Text Pro</vt:lpstr>
      <vt:lpstr>InterweaveVTI</vt:lpstr>
      <vt:lpstr>Packager Shell Object</vt:lpstr>
      <vt:lpstr>JSON</vt:lpstr>
      <vt:lpstr>Definition</vt:lpstr>
      <vt:lpstr>Format</vt:lpstr>
      <vt:lpstr>Format</vt:lpstr>
      <vt:lpstr>Casing</vt:lpstr>
      <vt:lpstr>Casing</vt:lpstr>
      <vt:lpstr>Indentation</vt:lpstr>
      <vt:lpstr>Start a JSON Document</vt:lpstr>
      <vt:lpstr>Arrays can contain objects (and objects can contain arrays) </vt:lpstr>
      <vt:lpstr>Permitted Data Types in a JSON document</vt:lpstr>
      <vt:lpstr>What about binary data such as images?</vt:lpstr>
      <vt:lpstr>JSON.org</vt:lpstr>
      <vt:lpstr>JSON.org: array</vt:lpstr>
      <vt:lpstr>JSON.org: value</vt:lpstr>
      <vt:lpstr>JSON.org: string</vt:lpstr>
      <vt:lpstr>JSON.org: number</vt:lpstr>
      <vt:lpstr>JSON.org: number</vt:lpstr>
      <vt:lpstr>Serializing and Deserializing Data</vt:lpstr>
      <vt:lpstr>Dehydrating and Hydrating Alternate Terminology You May Hear</vt:lpstr>
      <vt:lpstr>Serializing C# Example: Class to Serialize</vt:lpstr>
      <vt:lpstr>Serializing C# Example: Create Instance</vt:lpstr>
      <vt:lpstr>Serializing C# Example: Serialize Instance to JSON</vt:lpstr>
      <vt:lpstr>Serializing C# Example: Deserialize JSON to new Instance</vt:lpstr>
      <vt:lpstr>LinqPad Demos</vt:lpstr>
      <vt:lpstr>Case Conversion / Mapping  Demos 6 and 7</vt:lpstr>
      <vt:lpstr>Case Conversion / Mapping Demo 6 - Configuration</vt:lpstr>
      <vt:lpstr>Case Conversion / Mapping Demo 7 – Attribute Mapping</vt:lpstr>
      <vt:lpstr>Attribute Mapping Attribute mapping useful to map poorly labeled keys to descriptive property names</vt:lpstr>
      <vt:lpstr>JSON Querying via JMESPath</vt:lpstr>
      <vt:lpstr>Rider/Visual Studio IDE Demo</vt:lpstr>
      <vt:lpstr>Convert LinqPad Scripts to C# Project</vt:lpstr>
      <vt:lpstr>Convert LinqPad Scripts to C# Project</vt:lpstr>
      <vt:lpstr>Convert LinqPad Scripts to C# Project</vt:lpstr>
      <vt:lpstr>Useful JSON Sites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JSON</dc:title>
  <dc:creator>Jeff Adkisson</dc:creator>
  <cp:lastModifiedBy>Jeff Adkisson</cp:lastModifiedBy>
  <cp:revision>5</cp:revision>
  <dcterms:created xsi:type="dcterms:W3CDTF">2022-03-15T10:31:11Z</dcterms:created>
  <dcterms:modified xsi:type="dcterms:W3CDTF">2022-10-03T03:18:24Z</dcterms:modified>
</cp:coreProperties>
</file>

<file path=docProps/thumbnail.jpeg>
</file>